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11" r:id="rId2"/>
    <p:sldId id="353" r:id="rId3"/>
    <p:sldId id="460" r:id="rId4"/>
    <p:sldId id="461" r:id="rId5"/>
    <p:sldId id="462" r:id="rId6"/>
    <p:sldId id="463" r:id="rId7"/>
    <p:sldId id="464" r:id="rId8"/>
    <p:sldId id="465" r:id="rId9"/>
    <p:sldId id="466" r:id="rId10"/>
    <p:sldId id="467" r:id="rId11"/>
    <p:sldId id="468" r:id="rId12"/>
    <p:sldId id="469" r:id="rId13"/>
    <p:sldId id="470" r:id="rId14"/>
    <p:sldId id="471" r:id="rId15"/>
    <p:sldId id="472" r:id="rId16"/>
    <p:sldId id="473" r:id="rId17"/>
    <p:sldId id="474" r:id="rId18"/>
    <p:sldId id="475" r:id="rId19"/>
    <p:sldId id="476" r:id="rId20"/>
    <p:sldId id="477" r:id="rId21"/>
    <p:sldId id="478" r:id="rId22"/>
    <p:sldId id="479" r:id="rId23"/>
    <p:sldId id="480" r:id="rId24"/>
    <p:sldId id="481" r:id="rId25"/>
    <p:sldId id="482" r:id="rId26"/>
    <p:sldId id="483" r:id="rId27"/>
    <p:sldId id="484" r:id="rId28"/>
    <p:sldId id="485" r:id="rId29"/>
    <p:sldId id="486" r:id="rId30"/>
    <p:sldId id="487" r:id="rId31"/>
    <p:sldId id="488" r:id="rId32"/>
    <p:sldId id="489" r:id="rId33"/>
    <p:sldId id="490" r:id="rId34"/>
    <p:sldId id="491" r:id="rId35"/>
    <p:sldId id="493" r:id="rId36"/>
    <p:sldId id="439" r:id="rId37"/>
  </p:sldIdLst>
  <p:sldSz cx="9906000" cy="6858000" type="A4"/>
  <p:notesSz cx="6858000" cy="9947275"/>
  <p:defaultTextStyle>
    <a:defPPr>
      <a:defRPr lang="tr-T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2F8"/>
    <a:srgbClr val="AFE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96" autoAdjust="0"/>
  </p:normalViewPr>
  <p:slideViewPr>
    <p:cSldViewPr>
      <p:cViewPr varScale="1">
        <p:scale>
          <a:sx n="99" d="100"/>
          <a:sy n="99" d="100"/>
        </p:scale>
        <p:origin x="-90" y="-186"/>
      </p:cViewPr>
      <p:guideLst>
        <p:guide orient="horz" pos="2160"/>
        <p:guide pos="3120"/>
      </p:guideLst>
    </p:cSldViewPr>
  </p:slideViewPr>
  <p:notesTextViewPr>
    <p:cViewPr>
      <p:scale>
        <a:sx n="1" d="1"/>
        <a:sy n="1" d="1"/>
      </p:scale>
      <p:origin x="0" y="0"/>
    </p:cViewPr>
  </p:notesTextViewPr>
  <p:sorterViewPr>
    <p:cViewPr>
      <p:scale>
        <a:sx n="100" d="100"/>
        <a:sy n="100" d="100"/>
      </p:scale>
      <p:origin x="0" y="-3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66EC1541-43E6-4A24-8D2C-58D19AF91629}" type="datetimeFigureOut">
              <a:rPr lang="tr-TR" smtClean="0"/>
              <a:pPr/>
              <a:t>31.10.2017</a:t>
            </a:fld>
            <a:endParaRPr lang="tr-TR"/>
          </a:p>
        </p:txBody>
      </p:sp>
      <p:sp>
        <p:nvSpPr>
          <p:cNvPr id="4" name="Slayt Görüntüsü Yer Tutucusu 3"/>
          <p:cNvSpPr>
            <a:spLocks noGrp="1" noRot="1" noChangeAspect="1"/>
          </p:cNvSpPr>
          <p:nvPr>
            <p:ph type="sldImg" idx="2"/>
          </p:nvPr>
        </p:nvSpPr>
        <p:spPr>
          <a:xfrm>
            <a:off x="735013" y="746125"/>
            <a:ext cx="5387975"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056D3098-C55E-40F6-9DFB-B2F31240632C}" type="slidenum">
              <a:rPr lang="tr-TR" smtClean="0"/>
              <a:pPr/>
              <a:t>‹#›</a:t>
            </a:fld>
            <a:endParaRPr lang="tr-TR"/>
          </a:p>
        </p:txBody>
      </p:sp>
    </p:spTree>
    <p:extLst>
      <p:ext uri="{BB962C8B-B14F-4D97-AF65-F5344CB8AC3E}">
        <p14:creationId xmlns:p14="http://schemas.microsoft.com/office/powerpoint/2010/main" val="2278308612"/>
      </p:ext>
    </p:extLst>
  </p:cSld>
  <p:clrMap bg1="lt1" tx1="dk1" bg2="lt2" tx2="dk2" accent1="accent1" accent2="accent2" accent3="accent3" accent4="accent4" accent5="accent5" accent6="accent6" hlink="hlink" folHlink="folHlink"/>
  <p:notesStyle>
    <a:lvl1pPr marL="0" algn="l" defTabSz="1072866" rtl="0" eaLnBrk="1" latinLnBrk="0" hangingPunct="1">
      <a:defRPr sz="1400" kern="1200">
        <a:solidFill>
          <a:schemeClr val="tx1"/>
        </a:solidFill>
        <a:latin typeface="+mn-lt"/>
        <a:ea typeface="+mn-ea"/>
        <a:cs typeface="+mn-cs"/>
      </a:defRPr>
    </a:lvl1pPr>
    <a:lvl2pPr marL="536433" algn="l" defTabSz="1072866" rtl="0" eaLnBrk="1" latinLnBrk="0" hangingPunct="1">
      <a:defRPr sz="1400" kern="1200">
        <a:solidFill>
          <a:schemeClr val="tx1"/>
        </a:solidFill>
        <a:latin typeface="+mn-lt"/>
        <a:ea typeface="+mn-ea"/>
        <a:cs typeface="+mn-cs"/>
      </a:defRPr>
    </a:lvl2pPr>
    <a:lvl3pPr marL="1072866" algn="l" defTabSz="1072866" rtl="0" eaLnBrk="1" latinLnBrk="0" hangingPunct="1">
      <a:defRPr sz="1400" kern="1200">
        <a:solidFill>
          <a:schemeClr val="tx1"/>
        </a:solidFill>
        <a:latin typeface="+mn-lt"/>
        <a:ea typeface="+mn-ea"/>
        <a:cs typeface="+mn-cs"/>
      </a:defRPr>
    </a:lvl3pPr>
    <a:lvl4pPr marL="1609298" algn="l" defTabSz="1072866" rtl="0" eaLnBrk="1" latinLnBrk="0" hangingPunct="1">
      <a:defRPr sz="1400" kern="1200">
        <a:solidFill>
          <a:schemeClr val="tx1"/>
        </a:solidFill>
        <a:latin typeface="+mn-lt"/>
        <a:ea typeface="+mn-ea"/>
        <a:cs typeface="+mn-cs"/>
      </a:defRPr>
    </a:lvl4pPr>
    <a:lvl5pPr marL="2145731" algn="l" defTabSz="1072866" rtl="0" eaLnBrk="1" latinLnBrk="0" hangingPunct="1">
      <a:defRPr sz="1400" kern="1200">
        <a:solidFill>
          <a:schemeClr val="tx1"/>
        </a:solidFill>
        <a:latin typeface="+mn-lt"/>
        <a:ea typeface="+mn-ea"/>
        <a:cs typeface="+mn-cs"/>
      </a:defRPr>
    </a:lvl5pPr>
    <a:lvl6pPr marL="2682164" algn="l" defTabSz="1072866" rtl="0" eaLnBrk="1" latinLnBrk="0" hangingPunct="1">
      <a:defRPr sz="1400" kern="1200">
        <a:solidFill>
          <a:schemeClr val="tx1"/>
        </a:solidFill>
        <a:latin typeface="+mn-lt"/>
        <a:ea typeface="+mn-ea"/>
        <a:cs typeface="+mn-cs"/>
      </a:defRPr>
    </a:lvl6pPr>
    <a:lvl7pPr marL="3218597" algn="l" defTabSz="1072866" rtl="0" eaLnBrk="1" latinLnBrk="0" hangingPunct="1">
      <a:defRPr sz="1400" kern="1200">
        <a:solidFill>
          <a:schemeClr val="tx1"/>
        </a:solidFill>
        <a:latin typeface="+mn-lt"/>
        <a:ea typeface="+mn-ea"/>
        <a:cs typeface="+mn-cs"/>
      </a:defRPr>
    </a:lvl7pPr>
    <a:lvl8pPr marL="3755029" algn="l" defTabSz="1072866" rtl="0" eaLnBrk="1" latinLnBrk="0" hangingPunct="1">
      <a:defRPr sz="1400" kern="1200">
        <a:solidFill>
          <a:schemeClr val="tx1"/>
        </a:solidFill>
        <a:latin typeface="+mn-lt"/>
        <a:ea typeface="+mn-ea"/>
        <a:cs typeface="+mn-cs"/>
      </a:defRPr>
    </a:lvl8pPr>
    <a:lvl9pPr marL="4291462" algn="l" defTabSz="107286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Slayt Görüntüsü Yer Tutucusu"/>
          <p:cNvSpPr>
            <a:spLocks noGrp="1" noRot="1" noChangeAspect="1" noTextEdit="1"/>
          </p:cNvSpPr>
          <p:nvPr>
            <p:ph type="sldImg"/>
          </p:nvPr>
        </p:nvSpPr>
        <p:spPr bwMode="auto">
          <a:xfrm>
            <a:off x="735013" y="746125"/>
            <a:ext cx="5387975" cy="37306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2 Not Yer Tutucusu"/>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dirty="0" smtClean="0"/>
          </a:p>
        </p:txBody>
      </p:sp>
      <p:sp>
        <p:nvSpPr>
          <p:cNvPr id="52228" name="3 Üstbilgi Yer Tutucusu"/>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defTabSz="966740" fontAlgn="base">
              <a:spcBef>
                <a:spcPct val="0"/>
              </a:spcBef>
              <a:spcAft>
                <a:spcPct val="0"/>
              </a:spcAft>
              <a:defRPr/>
            </a:pPr>
            <a:r>
              <a:rPr lang="tr-TR" smtClean="0"/>
              <a:t>2</a:t>
            </a:r>
          </a:p>
        </p:txBody>
      </p:sp>
      <p:sp>
        <p:nvSpPr>
          <p:cNvPr id="52229" name="4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966740" fontAlgn="base">
              <a:spcBef>
                <a:spcPct val="0"/>
              </a:spcBef>
              <a:spcAft>
                <a:spcPct val="0"/>
              </a:spcAft>
              <a:defRPr/>
            </a:pPr>
            <a:fld id="{18F41EDF-3AC2-4346-AA1C-951005C32417}" type="slidenum">
              <a:rPr lang="tr-TR" smtClean="0"/>
              <a:pPr defTabSz="966740" fontAlgn="base">
                <a:spcBef>
                  <a:spcPct val="0"/>
                </a:spcBef>
                <a:spcAft>
                  <a:spcPct val="0"/>
                </a:spcAft>
                <a:defRPr/>
              </a:pPr>
              <a:t>1</a:t>
            </a:fld>
            <a:endParaRPr lang="tr-TR" smtClean="0"/>
          </a:p>
        </p:txBody>
      </p:sp>
    </p:spTree>
    <p:extLst>
      <p:ext uri="{BB962C8B-B14F-4D97-AF65-F5344CB8AC3E}">
        <p14:creationId xmlns:p14="http://schemas.microsoft.com/office/powerpoint/2010/main" val="1797535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418958-F946-4E52-80DC-D02C8EECAE73}" type="slidenum">
              <a:rPr lang="en-US" smtClean="0"/>
              <a:t>36</a:t>
            </a:fld>
            <a:endParaRPr lang="en-US"/>
          </a:p>
        </p:txBody>
      </p:sp>
    </p:spTree>
    <p:extLst>
      <p:ext uri="{BB962C8B-B14F-4D97-AF65-F5344CB8AC3E}">
        <p14:creationId xmlns:p14="http://schemas.microsoft.com/office/powerpoint/2010/main" val="302784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42950" y="2130430"/>
            <a:ext cx="84201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394076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1614958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181850" y="274643"/>
            <a:ext cx="222885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95300" y="274643"/>
            <a:ext cx="652145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231610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14 Resim" descr="powerpoint1.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6123131" y="3573018"/>
            <a:ext cx="3782870" cy="1584176"/>
          </a:xfrm>
        </p:spPr>
        <p:txBody>
          <a:bodyPr>
            <a:normAutofit/>
          </a:bodyPr>
          <a:lstStyle>
            <a:lvl1pPr>
              <a:defRPr sz="38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342E6E28-811D-4FC6-A78A-1FCD62C50B2D}" type="datetime1">
              <a:rPr lang="tr-TR" smtClean="0"/>
              <a:pPr>
                <a:defRPr/>
              </a:pPr>
              <a:t>31.10.2017</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8DC0F2C6-41C3-4FF0-B32D-6FB935B47DF0}" type="slidenum">
              <a:rPr lang="tr-TR"/>
              <a:pPr>
                <a:defRPr/>
              </a:pPr>
              <a:t>‹#›</a:t>
            </a:fld>
            <a:endParaRPr lang="tr-TR"/>
          </a:p>
        </p:txBody>
      </p:sp>
    </p:spTree>
    <p:extLst>
      <p:ext uri="{BB962C8B-B14F-4D97-AF65-F5344CB8AC3E}">
        <p14:creationId xmlns:p14="http://schemas.microsoft.com/office/powerpoint/2010/main" val="258630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429394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82506" y="4406905"/>
            <a:ext cx="8420100" cy="1362075"/>
          </a:xfrm>
        </p:spPr>
        <p:txBody>
          <a:bodyPr anchor="t"/>
          <a:lstStyle>
            <a:lvl1pPr algn="l">
              <a:defRPr sz="47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419973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9530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035550" y="1600205"/>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371964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95300" y="1535117"/>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tr-TR" smtClean="0"/>
              <a:t>Asıl metin stillerini düzenlemek için tıklatın</a:t>
            </a:r>
          </a:p>
        </p:txBody>
      </p:sp>
      <p:sp>
        <p:nvSpPr>
          <p:cNvPr id="4" name="İçerik Yer Tutucusu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5032114" y="1535117"/>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5032114"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2318237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4167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29760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95304" y="273053"/>
            <a:ext cx="3259006" cy="1162051"/>
          </a:xfrm>
        </p:spPr>
        <p:txBody>
          <a:bodyPr anchor="b"/>
          <a:lstStyle>
            <a:lvl1pPr algn="l">
              <a:defRPr sz="2300" b="1"/>
            </a:lvl1pPr>
          </a:lstStyle>
          <a:p>
            <a:r>
              <a:rPr lang="tr-TR" smtClean="0"/>
              <a:t>Asıl başlık stili için tıklatın</a:t>
            </a:r>
            <a:endParaRPr lang="tr-TR"/>
          </a:p>
        </p:txBody>
      </p:sp>
      <p:sp>
        <p:nvSpPr>
          <p:cNvPr id="3" name="İçerik Yer Tutucusu 2"/>
          <p:cNvSpPr>
            <a:spLocks noGrp="1"/>
          </p:cNvSpPr>
          <p:nvPr>
            <p:ph idx="1"/>
          </p:nvPr>
        </p:nvSpPr>
        <p:spPr>
          <a:xfrm>
            <a:off x="3872972" y="273056"/>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95304" y="1435103"/>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811484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41645" y="4800604"/>
            <a:ext cx="5943600" cy="566739"/>
          </a:xfrm>
        </p:spPr>
        <p:txBody>
          <a:bodyPr anchor="b"/>
          <a:lstStyle>
            <a:lvl1pPr algn="l">
              <a:defRPr sz="2300" b="1"/>
            </a:lvl1pPr>
          </a:lstStyle>
          <a:p>
            <a:r>
              <a:rPr lang="tr-TR" smtClean="0"/>
              <a:t>Asıl başlık stili için tıklatın</a:t>
            </a:r>
            <a:endParaRPr lang="tr-TR"/>
          </a:p>
        </p:txBody>
      </p:sp>
      <p:sp>
        <p:nvSpPr>
          <p:cNvPr id="3" name="Resim Yer Tutucusu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tr-TR"/>
          </a:p>
        </p:txBody>
      </p:sp>
      <p:sp>
        <p:nvSpPr>
          <p:cNvPr id="4" name="Metin Yer Tutucusu 3"/>
          <p:cNvSpPr>
            <a:spLocks noGrp="1"/>
          </p:cNvSpPr>
          <p:nvPr>
            <p:ph type="body" sz="half" idx="2"/>
          </p:nvPr>
        </p:nvSpPr>
        <p:spPr>
          <a:xfrm>
            <a:off x="1941645" y="5367342"/>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4F59449-2D13-4FD1-8E53-2B8A455A8B2C}" type="datetimeFigureOut">
              <a:rPr lang="tr-TR" smtClean="0"/>
              <a:pPr/>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043865-3623-481C-AAFA-2FB56AD7CFEB}" type="slidenum">
              <a:rPr lang="tr-TR" smtClean="0"/>
              <a:pPr/>
              <a:t>‹#›</a:t>
            </a:fld>
            <a:endParaRPr lang="tr-TR"/>
          </a:p>
        </p:txBody>
      </p:sp>
    </p:spTree>
    <p:extLst>
      <p:ext uri="{BB962C8B-B14F-4D97-AF65-F5344CB8AC3E}">
        <p14:creationId xmlns:p14="http://schemas.microsoft.com/office/powerpoint/2010/main" val="3141375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b="-1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95300" y="1600205"/>
            <a:ext cx="8915400" cy="4525963"/>
          </a:xfrm>
          <a:prstGeom prst="rect">
            <a:avLst/>
          </a:prstGeom>
        </p:spPr>
        <p:txBody>
          <a:bodyPr vert="horz" lIns="107287" tIns="53643" rIns="107287" bIns="53643"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95300" y="6356355"/>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04F59449-2D13-4FD1-8E53-2B8A455A8B2C}" type="datetimeFigureOut">
              <a:rPr lang="tr-TR" smtClean="0"/>
              <a:pPr/>
              <a:t>31.10.2017</a:t>
            </a:fld>
            <a:endParaRPr lang="tr-TR"/>
          </a:p>
        </p:txBody>
      </p:sp>
      <p:sp>
        <p:nvSpPr>
          <p:cNvPr id="5" name="Altbilgi Yer Tutucusu 4"/>
          <p:cNvSpPr>
            <a:spLocks noGrp="1"/>
          </p:cNvSpPr>
          <p:nvPr>
            <p:ph type="ftr" sz="quarter" idx="3"/>
          </p:nvPr>
        </p:nvSpPr>
        <p:spPr>
          <a:xfrm>
            <a:off x="3384550" y="6356355"/>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7099300" y="6356355"/>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D8043865-3623-481C-AAFA-2FB56AD7CFEB}" type="slidenum">
              <a:rPr lang="tr-TR" smtClean="0"/>
              <a:pPr/>
              <a:t>‹#›</a:t>
            </a:fld>
            <a:endParaRPr lang="tr-TR"/>
          </a:p>
        </p:txBody>
      </p:sp>
    </p:spTree>
    <p:extLst>
      <p:ext uri="{BB962C8B-B14F-4D97-AF65-F5344CB8AC3E}">
        <p14:creationId xmlns:p14="http://schemas.microsoft.com/office/powerpoint/2010/main" val="1518741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tr-T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pPr>
              <a:defRPr/>
            </a:pPr>
            <a:fld id="{BC2B54E8-AD67-47B6-99D6-8EC0053C5495}" type="slidenum">
              <a:rPr lang="tr-TR"/>
              <a:pPr>
                <a:defRPr/>
              </a:pPr>
              <a:t>1</a:t>
            </a:fld>
            <a:endParaRPr lang="tr-TR"/>
          </a:p>
        </p:txBody>
      </p:sp>
      <p:sp>
        <p:nvSpPr>
          <p:cNvPr id="2" name="Unvan 1"/>
          <p:cNvSpPr>
            <a:spLocks noGrp="1"/>
          </p:cNvSpPr>
          <p:nvPr>
            <p:ph type="ctrTitle"/>
          </p:nvPr>
        </p:nvSpPr>
        <p:spPr>
          <a:xfrm>
            <a:off x="5817096" y="3717032"/>
            <a:ext cx="3888432" cy="1584176"/>
          </a:xfrm>
        </p:spPr>
        <p:txBody>
          <a:bodyPr>
            <a:noAutofit/>
          </a:bodyPr>
          <a:lstStyle/>
          <a:p>
            <a:r>
              <a:rPr lang="tr-TR" sz="4400" b="1" dirty="0" smtClean="0">
                <a:solidFill>
                  <a:schemeClr val="bg1"/>
                </a:solidFill>
              </a:rPr>
              <a:t>OKUL SERVİS ARAÇLARI YÖNETMELİĞİ</a:t>
            </a:r>
            <a:endParaRPr lang="tr-TR" sz="4400" b="1" dirty="0">
              <a:solidFill>
                <a:schemeClr val="bg1"/>
              </a:solidFill>
            </a:endParaRPr>
          </a:p>
        </p:txBody>
      </p:sp>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1032" y="137574"/>
            <a:ext cx="4248472" cy="271536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65959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gn="ctr">
              <a:lnSpc>
                <a:spcPct val="150000"/>
              </a:lnSpc>
              <a:buNone/>
            </a:pPr>
            <a:r>
              <a:rPr lang="tr-TR" sz="3600" b="1" dirty="0" smtClean="0"/>
              <a:t>       </a:t>
            </a:r>
            <a:r>
              <a:rPr lang="tr-TR" sz="3200" b="1" dirty="0" err="1" smtClean="0">
                <a:solidFill>
                  <a:schemeClr val="bg1"/>
                </a:solidFill>
              </a:rPr>
              <a:t>TAşITLARDA</a:t>
            </a:r>
            <a:r>
              <a:rPr lang="tr-TR" sz="3200" b="1" dirty="0" smtClean="0">
                <a:solidFill>
                  <a:schemeClr val="bg1"/>
                </a:solidFill>
              </a:rPr>
              <a:t> ARANAN ŞARTLAR</a:t>
            </a:r>
          </a:p>
        </p:txBody>
      </p:sp>
      <p:sp>
        <p:nvSpPr>
          <p:cNvPr id="10" name="Dikdörtgen 9"/>
          <p:cNvSpPr/>
          <p:nvPr/>
        </p:nvSpPr>
        <p:spPr>
          <a:xfrm>
            <a:off x="128463" y="1340768"/>
            <a:ext cx="9615827" cy="4524315"/>
          </a:xfrm>
          <a:prstGeom prst="rect">
            <a:avLst/>
          </a:prstGeom>
        </p:spPr>
        <p:txBody>
          <a:bodyPr wrap="square">
            <a:spAutoFit/>
          </a:bodyPr>
          <a:lstStyle/>
          <a:p>
            <a:pPr algn="just"/>
            <a:r>
              <a:rPr lang="tr-TR" sz="2400" b="1" dirty="0" smtClean="0"/>
              <a:t>e</a:t>
            </a:r>
            <a:r>
              <a:rPr lang="tr-TR" sz="2400" b="1" dirty="0"/>
              <a:t>) </a:t>
            </a:r>
            <a:r>
              <a:rPr lang="tr-TR" sz="2400" dirty="0"/>
              <a:t>Okul servis aracı olarak kullanılacak taşıtlar temiz, bakımlı ve güvenli durumda bulundurulacak ve altı ayda bir bakım ve onarımları yaptırılmakla birlikte; taşıtların cinsine göre Karayolları Trafik Yönetmeliğinin öngördüğü periyodik muayeneleri de yaptırılmış olacaktır (EK-4).</a:t>
            </a:r>
          </a:p>
          <a:p>
            <a:pPr algn="just"/>
            <a:r>
              <a:rPr lang="tr-TR" sz="2400" b="1" dirty="0"/>
              <a:t>f) </a:t>
            </a:r>
            <a:r>
              <a:rPr lang="tr-TR" sz="2400" dirty="0"/>
              <a:t>Okul servis aracı olarak kullanılacak taşıtların yaşları </a:t>
            </a:r>
            <a:r>
              <a:rPr lang="tr-TR" sz="2400" dirty="0" err="1"/>
              <a:t>oniki</a:t>
            </a:r>
            <a:r>
              <a:rPr lang="tr-TR" sz="2400" dirty="0"/>
              <a:t> yaşından büyük olmayacaktır. Taşıtların yaşı fabrikasınca imal edildiği tarihten sonra gelen ilk takvim yılı esas alınarak hesaplanacaktır.</a:t>
            </a:r>
          </a:p>
          <a:p>
            <a:pPr algn="just"/>
            <a:r>
              <a:rPr lang="tr-TR" sz="2400" b="1" dirty="0"/>
              <a:t>g)</a:t>
            </a:r>
            <a:r>
              <a:rPr lang="tr-TR" sz="2400" dirty="0"/>
              <a:t> Araçların İmal, Tadil ve Montajı Hakkında Yönetmelik hükümlerine göre tayin edilen ve o araca ait tescil belgelerinde gösterilen oturulacak yer adedi, aracın içerisine görülebilecek bir yere yazılarak sabit şekilde monte edilecektir</a:t>
            </a:r>
            <a:r>
              <a:rPr lang="tr-TR" sz="2400" dirty="0" smtClean="0"/>
              <a:t>.</a:t>
            </a:r>
            <a:r>
              <a:rPr lang="tr-TR" sz="2400" dirty="0"/>
              <a:t> </a:t>
            </a:r>
          </a:p>
          <a:p>
            <a:pPr algn="just"/>
            <a:endParaRPr lang="tr-TR" sz="2400" dirty="0"/>
          </a:p>
        </p:txBody>
      </p:sp>
    </p:spTree>
    <p:extLst>
      <p:ext uri="{BB962C8B-B14F-4D97-AF65-F5344CB8AC3E}">
        <p14:creationId xmlns:p14="http://schemas.microsoft.com/office/powerpoint/2010/main" val="2670682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nSpc>
                <a:spcPct val="150000"/>
              </a:lnSpc>
              <a:buNone/>
            </a:pPr>
            <a:r>
              <a:rPr lang="tr-TR" sz="3600" b="1" dirty="0" smtClean="0"/>
              <a:t>       </a:t>
            </a:r>
            <a:r>
              <a:rPr lang="tr-TR" sz="3200" b="1" dirty="0" err="1" smtClean="0">
                <a:solidFill>
                  <a:schemeClr val="bg1"/>
                </a:solidFill>
              </a:rPr>
              <a:t>TAşITLARDA</a:t>
            </a:r>
            <a:r>
              <a:rPr lang="tr-TR" sz="3200" b="1" dirty="0" smtClean="0">
                <a:solidFill>
                  <a:schemeClr val="bg1"/>
                </a:solidFill>
              </a:rPr>
              <a:t> ARANAN ŞARTLAR</a:t>
            </a:r>
          </a:p>
        </p:txBody>
      </p:sp>
      <p:sp>
        <p:nvSpPr>
          <p:cNvPr id="10" name="Dikdörtgen 9"/>
          <p:cNvSpPr/>
          <p:nvPr/>
        </p:nvSpPr>
        <p:spPr>
          <a:xfrm>
            <a:off x="200471" y="1340768"/>
            <a:ext cx="9543819" cy="4893647"/>
          </a:xfrm>
          <a:prstGeom prst="rect">
            <a:avLst/>
          </a:prstGeom>
        </p:spPr>
        <p:txBody>
          <a:bodyPr wrap="square">
            <a:spAutoFit/>
          </a:bodyPr>
          <a:lstStyle/>
          <a:p>
            <a:pPr algn="just"/>
            <a:r>
              <a:rPr lang="tr-TR" sz="2400" b="1" dirty="0" smtClean="0"/>
              <a:t>ğ</a:t>
            </a:r>
            <a:r>
              <a:rPr lang="tr-TR" sz="2400" b="1" dirty="0"/>
              <a:t>) </a:t>
            </a:r>
            <a:r>
              <a:rPr lang="tr-TR" sz="2400" dirty="0"/>
              <a:t>Gerçek ve tüzel kişi ve kuruluşlara ait okul servis aracı olarak teçhiz edilmiş araçlar, taahhüt ettikleri öğrenci ve çocukları taşıma hizmetlerini aksatmamak kaydıyla, personel servis taşıma faaliyetlerinde de kullanılabilir. Ancak, bu taşıma esnasında okul servis araçlarına ait ışıklı işaretlerin şoförler tarafından kullanılması yasaktır</a:t>
            </a:r>
            <a:r>
              <a:rPr lang="tr-TR" sz="2400" dirty="0" smtClean="0"/>
              <a:t>.</a:t>
            </a:r>
          </a:p>
          <a:p>
            <a:pPr algn="just"/>
            <a:r>
              <a:rPr lang="tr-TR" sz="2400" b="1" dirty="0" smtClean="0"/>
              <a:t>h</a:t>
            </a:r>
            <a:r>
              <a:rPr lang="tr-TR" sz="2400" b="1" dirty="0"/>
              <a:t>)</a:t>
            </a:r>
            <a:r>
              <a:rPr lang="tr-TR" sz="2400" dirty="0"/>
              <a:t> Okul servis araçları Araçların İmal, Tadil ve Montajı Hakkında Yönetmelik hükümlerine uygun olacaktır</a:t>
            </a:r>
            <a:r>
              <a:rPr lang="tr-TR" sz="2400" dirty="0" smtClean="0"/>
              <a:t>.</a:t>
            </a:r>
          </a:p>
          <a:p>
            <a:pPr algn="just"/>
            <a:r>
              <a:rPr lang="tr-TR" sz="2400" dirty="0" smtClean="0"/>
              <a:t> </a:t>
            </a:r>
            <a:r>
              <a:rPr lang="tr-TR" sz="2400" b="1" dirty="0" smtClean="0"/>
              <a:t>ı)</a:t>
            </a:r>
            <a:r>
              <a:rPr lang="tr-TR" sz="2400" dirty="0" smtClean="0"/>
              <a:t> Okul </a:t>
            </a:r>
            <a:r>
              <a:rPr lang="tr-TR" sz="2400" dirty="0"/>
              <a:t>servis araçlarında araç takip sistemi bulundurulacaktır. Kayıtlar en az otuz gün muhafaza </a:t>
            </a:r>
            <a:r>
              <a:rPr lang="tr-TR" sz="2400" dirty="0" smtClean="0"/>
              <a:t>edilecektir</a:t>
            </a:r>
            <a:r>
              <a:rPr lang="tr-TR" sz="2400" dirty="0" smtClean="0">
                <a:solidFill>
                  <a:srgbClr val="C00000"/>
                </a:solidFill>
              </a:rPr>
              <a:t>(YENİ</a:t>
            </a:r>
            <a:r>
              <a:rPr lang="tr-TR" sz="2400" dirty="0" smtClean="0"/>
              <a:t>)</a:t>
            </a:r>
            <a:endParaRPr lang="tr-TR" sz="2400" dirty="0"/>
          </a:p>
          <a:p>
            <a:pPr algn="just"/>
            <a:r>
              <a:rPr lang="tr-TR" sz="2400" b="1" dirty="0"/>
              <a:t>i) </a:t>
            </a:r>
            <a:r>
              <a:rPr lang="tr-TR" sz="2400" dirty="0"/>
              <a:t>Okul servis araçlarında her öğrenci ve çocuk için üç nokta emniyet kemeri ve gerekli koruyucu tertibat bulundurulacaktır</a:t>
            </a:r>
            <a:r>
              <a:rPr lang="tr-TR" sz="2400" dirty="0" smtClean="0">
                <a:solidFill>
                  <a:srgbClr val="C00000"/>
                </a:solidFill>
              </a:rPr>
              <a:t>.(YENİ)    </a:t>
            </a:r>
            <a:r>
              <a:rPr lang="tr-TR" sz="2400" dirty="0" smtClean="0">
                <a:solidFill>
                  <a:srgbClr val="00B050"/>
                </a:solidFill>
              </a:rPr>
              <a:t>(3/09/2018)</a:t>
            </a:r>
            <a:endParaRPr lang="tr-TR" sz="2400" dirty="0">
              <a:solidFill>
                <a:srgbClr val="00B050"/>
              </a:solidFill>
            </a:endParaRPr>
          </a:p>
          <a:p>
            <a:pPr algn="just"/>
            <a:r>
              <a:rPr lang="tr-TR" sz="2400" b="1" dirty="0"/>
              <a:t>j) </a:t>
            </a:r>
            <a:r>
              <a:rPr lang="tr-TR" sz="2400" dirty="0"/>
              <a:t>Okul servis araçlarında görüntü ve müzik sistemleri taşıma hizmeti sırasında kullanılmayacaktır</a:t>
            </a:r>
            <a:r>
              <a:rPr lang="tr-TR" sz="2400" dirty="0" smtClean="0"/>
              <a:t>.</a:t>
            </a:r>
            <a:endParaRPr lang="tr-TR" sz="2400" dirty="0"/>
          </a:p>
        </p:txBody>
      </p:sp>
    </p:spTree>
    <p:extLst>
      <p:ext uri="{BB962C8B-B14F-4D97-AF65-F5344CB8AC3E}">
        <p14:creationId xmlns:p14="http://schemas.microsoft.com/office/powerpoint/2010/main" val="2835772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nSpc>
                <a:spcPct val="150000"/>
              </a:lnSpc>
              <a:buNone/>
            </a:pPr>
            <a:r>
              <a:rPr lang="tr-TR" sz="3600" b="1" dirty="0" smtClean="0"/>
              <a:t>       </a:t>
            </a:r>
            <a:r>
              <a:rPr lang="tr-TR" sz="3200" b="1" dirty="0" err="1" smtClean="0">
                <a:solidFill>
                  <a:schemeClr val="bg1"/>
                </a:solidFill>
              </a:rPr>
              <a:t>TAşITLARDA</a:t>
            </a:r>
            <a:r>
              <a:rPr lang="tr-TR" sz="3200" b="1" dirty="0" smtClean="0">
                <a:solidFill>
                  <a:schemeClr val="bg1"/>
                </a:solidFill>
              </a:rPr>
              <a:t> ARANAN ŞARTLAR</a:t>
            </a:r>
          </a:p>
        </p:txBody>
      </p:sp>
      <p:sp>
        <p:nvSpPr>
          <p:cNvPr id="10" name="Dikdörtgen 9"/>
          <p:cNvSpPr/>
          <p:nvPr/>
        </p:nvSpPr>
        <p:spPr>
          <a:xfrm>
            <a:off x="56455" y="1340768"/>
            <a:ext cx="9687835" cy="5262979"/>
          </a:xfrm>
          <a:prstGeom prst="rect">
            <a:avLst/>
          </a:prstGeom>
        </p:spPr>
        <p:txBody>
          <a:bodyPr wrap="square">
            <a:spAutoFit/>
          </a:bodyPr>
          <a:lstStyle/>
          <a:p>
            <a:pPr algn="just"/>
            <a:r>
              <a:rPr lang="tr-TR" sz="2400" b="1" dirty="0" smtClean="0"/>
              <a:t>k</a:t>
            </a:r>
            <a:r>
              <a:rPr lang="tr-TR" sz="2400" b="1" dirty="0"/>
              <a:t>) </a:t>
            </a:r>
            <a:r>
              <a:rPr lang="tr-TR" sz="2400" dirty="0"/>
              <a:t>Okul servis araçlarında yazın serin, kışın sıcak ortam sağlayacak sistemler bulundurulacaktır</a:t>
            </a:r>
            <a:r>
              <a:rPr lang="tr-TR" sz="2400" dirty="0" smtClean="0">
                <a:solidFill>
                  <a:srgbClr val="C00000"/>
                </a:solidFill>
              </a:rPr>
              <a:t>.(YENİ)</a:t>
            </a:r>
            <a:endParaRPr lang="tr-TR" sz="2400" dirty="0">
              <a:solidFill>
                <a:srgbClr val="C00000"/>
              </a:solidFill>
            </a:endParaRPr>
          </a:p>
          <a:p>
            <a:pPr algn="just"/>
            <a:r>
              <a:rPr lang="tr-TR" sz="2400" b="1" dirty="0" smtClean="0"/>
              <a:t>l</a:t>
            </a:r>
            <a:r>
              <a:rPr lang="tr-TR" sz="2400" b="1" dirty="0"/>
              <a:t>)</a:t>
            </a:r>
            <a:r>
              <a:rPr lang="tr-TR" sz="2400" dirty="0"/>
              <a:t> Okul servis araçlarında Ulaştırma, Denizcilik ve Haberleşme Bakanlığınca standartları belirlenen her koltukta oturmaya duyarlı sensörlü sistemler bulundurulacaktır</a:t>
            </a:r>
            <a:r>
              <a:rPr lang="tr-TR" sz="2400" dirty="0" smtClean="0">
                <a:solidFill>
                  <a:srgbClr val="C00000"/>
                </a:solidFill>
              </a:rPr>
              <a:t>.(</a:t>
            </a:r>
            <a:r>
              <a:rPr lang="tr-TR" sz="2400" dirty="0">
                <a:solidFill>
                  <a:srgbClr val="C00000"/>
                </a:solidFill>
              </a:rPr>
              <a:t>YENİ) </a:t>
            </a:r>
            <a:r>
              <a:rPr lang="tr-TR" sz="2400" dirty="0">
                <a:solidFill>
                  <a:srgbClr val="00B050"/>
                </a:solidFill>
              </a:rPr>
              <a:t>(</a:t>
            </a:r>
            <a:r>
              <a:rPr lang="tr-TR" sz="2400" dirty="0" smtClean="0">
                <a:solidFill>
                  <a:srgbClr val="00B050"/>
                </a:solidFill>
              </a:rPr>
              <a:t>3/09/2018)</a:t>
            </a:r>
            <a:endParaRPr lang="tr-TR" sz="2400" dirty="0">
              <a:solidFill>
                <a:srgbClr val="00B050"/>
              </a:solidFill>
            </a:endParaRPr>
          </a:p>
          <a:p>
            <a:pPr algn="just"/>
            <a:r>
              <a:rPr lang="tr-TR" sz="2400" b="1" dirty="0" smtClean="0"/>
              <a:t>m</a:t>
            </a:r>
            <a:r>
              <a:rPr lang="tr-TR" sz="2400" b="1" dirty="0"/>
              <a:t>) </a:t>
            </a:r>
            <a:r>
              <a:rPr lang="tr-TR" sz="2400" dirty="0"/>
              <a:t>Okul servis araçlarında tüm koltukları görecek şekilde Araçların İmal, Tadil ve Montajı Hakkında Yönetmelik ekinde belirtilen standartlara uygun, iç ve dış kamera ile en az otuz gün süreli kayıt yapabilen kayıt cihazı bulundurulacaktır</a:t>
            </a:r>
            <a:r>
              <a:rPr lang="tr-TR" sz="2400" dirty="0" smtClean="0">
                <a:solidFill>
                  <a:srgbClr val="C00000"/>
                </a:solidFill>
              </a:rPr>
              <a:t>.(</a:t>
            </a:r>
            <a:r>
              <a:rPr lang="tr-TR" sz="2400" dirty="0">
                <a:solidFill>
                  <a:srgbClr val="C00000"/>
                </a:solidFill>
              </a:rPr>
              <a:t>YENİ) </a:t>
            </a:r>
            <a:r>
              <a:rPr lang="tr-TR" sz="2400" dirty="0">
                <a:solidFill>
                  <a:srgbClr val="00B050"/>
                </a:solidFill>
              </a:rPr>
              <a:t>(3/09/2018)</a:t>
            </a:r>
          </a:p>
          <a:p>
            <a:pPr algn="just"/>
            <a:r>
              <a:rPr lang="tr-TR" sz="2400" b="1" dirty="0" smtClean="0"/>
              <a:t>n</a:t>
            </a:r>
            <a:r>
              <a:rPr lang="tr-TR" sz="2400" b="1" dirty="0"/>
              <a:t>)</a:t>
            </a:r>
            <a:r>
              <a:rPr lang="tr-TR" sz="2400" dirty="0"/>
              <a:t> Okul servis araçlarının camlarının üzerine renkli film tabakaları yapıştırılması yasaktır</a:t>
            </a:r>
            <a:r>
              <a:rPr lang="tr-TR" sz="2400" dirty="0" smtClean="0">
                <a:solidFill>
                  <a:srgbClr val="C00000"/>
                </a:solidFill>
              </a:rPr>
              <a:t>.(YENİ)</a:t>
            </a:r>
            <a:endParaRPr lang="tr-TR" sz="2400" dirty="0">
              <a:solidFill>
                <a:srgbClr val="C00000"/>
              </a:solidFill>
            </a:endParaRPr>
          </a:p>
          <a:p>
            <a:pPr algn="just"/>
            <a:r>
              <a:rPr lang="tr-TR" sz="2400" b="1" dirty="0" smtClean="0"/>
              <a:t>o</a:t>
            </a:r>
            <a:r>
              <a:rPr lang="tr-TR" sz="2400" b="1" dirty="0"/>
              <a:t>)</a:t>
            </a:r>
            <a:r>
              <a:rPr lang="tr-TR" sz="2400" dirty="0"/>
              <a:t> Okul servis araçlarında iç mekânı gösteren beyaz cam dışında cam kullanılamaz</a:t>
            </a:r>
            <a:r>
              <a:rPr lang="tr-TR" sz="2400" dirty="0" smtClean="0">
                <a:solidFill>
                  <a:srgbClr val="C00000"/>
                </a:solidFill>
              </a:rPr>
              <a:t>.(</a:t>
            </a:r>
            <a:r>
              <a:rPr lang="tr-TR" sz="2400" dirty="0">
                <a:solidFill>
                  <a:srgbClr val="C00000"/>
                </a:solidFill>
              </a:rPr>
              <a:t>YENİ) </a:t>
            </a:r>
            <a:r>
              <a:rPr lang="tr-TR" sz="2400" dirty="0">
                <a:solidFill>
                  <a:srgbClr val="00B050"/>
                </a:solidFill>
              </a:rPr>
              <a:t>(3/09/2018)</a:t>
            </a:r>
          </a:p>
          <a:p>
            <a:pPr algn="just"/>
            <a:endParaRPr lang="tr-TR" sz="2400" dirty="0"/>
          </a:p>
        </p:txBody>
      </p:sp>
    </p:spTree>
    <p:extLst>
      <p:ext uri="{BB962C8B-B14F-4D97-AF65-F5344CB8AC3E}">
        <p14:creationId xmlns:p14="http://schemas.microsoft.com/office/powerpoint/2010/main" val="3512412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
            <a:ext cx="7281862" cy="1126549"/>
          </a:xfrm>
        </p:spPr>
        <p:txBody>
          <a:bodyPr>
            <a:normAutofit/>
          </a:bodyPr>
          <a:lstStyle/>
          <a:p>
            <a:pPr algn="ctr"/>
            <a:r>
              <a:rPr lang="tr-TR" sz="2800" dirty="0" err="1">
                <a:solidFill>
                  <a:schemeClr val="bg1"/>
                </a:solidFill>
              </a:rPr>
              <a:t>TAşIMA</a:t>
            </a:r>
            <a:r>
              <a:rPr lang="tr-TR" sz="2800" dirty="0">
                <a:solidFill>
                  <a:schemeClr val="bg1"/>
                </a:solidFill>
              </a:rPr>
              <a:t> </a:t>
            </a:r>
            <a:r>
              <a:rPr lang="tr-TR" sz="2800" dirty="0" err="1">
                <a:solidFill>
                  <a:schemeClr val="bg1"/>
                </a:solidFill>
              </a:rPr>
              <a:t>YÜKLENİCİsi</a:t>
            </a:r>
            <a:r>
              <a:rPr lang="tr-TR" sz="2800" dirty="0">
                <a:solidFill>
                  <a:schemeClr val="bg1"/>
                </a:solidFill>
              </a:rPr>
              <a:t> ve şoförlerden İSTENECEK BELGELER</a:t>
            </a:r>
            <a:r>
              <a:rPr lang="tr-TR" sz="2800" b="1" dirty="0" smtClean="0"/>
              <a:t>       </a:t>
            </a:r>
            <a:endParaRPr lang="tr-TR" sz="28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smtClean="0"/>
              <a:t>	Taşımacılar </a:t>
            </a:r>
            <a:r>
              <a:rPr lang="tr-TR" sz="2400" dirty="0"/>
              <a:t>(tüzel kişi olması halinde, anonim şirket ve kooperatiflerde yönetim kurulu üyeleri, diğer tüzel kişilerde ise tüm ortakları ve bu tüzel kişilikleri temsil ve ilzama yetkili kişiler) 26/9/2004 tarihli ve 5237 sayılı Türk Ceza Kanununun 53 üncü maddesinde belirtilen süreler geçmiş ve affa uğramış veya hükmün açıklanmasının geri bırakılmasına karar verilmiş olsa bile</a:t>
            </a:r>
            <a:r>
              <a:rPr lang="tr-TR" sz="2400" dirty="0" smtClean="0"/>
              <a:t>;</a:t>
            </a:r>
          </a:p>
          <a:p>
            <a:pPr algn="just"/>
            <a:r>
              <a:rPr lang="tr-TR" sz="2400" b="1" dirty="0" smtClean="0"/>
              <a:t>(a)</a:t>
            </a:r>
            <a:r>
              <a:rPr lang="tr-TR" sz="2400" dirty="0" smtClean="0"/>
              <a:t> Devletin </a:t>
            </a:r>
            <a:r>
              <a:rPr lang="tr-TR" sz="2400" dirty="0"/>
              <a:t>güvenliğine karşı suçlar, anayasal düzene ve bu düzenin işleyişine karşı suçlar, zimmet, irtikap, rüşvet, hırsızlık, dolandırıcılık, sahtecilik, güveni kötüye kullanma, hileli iflas, ihaleye fesat karıştırma, edimin ifasına fesat karıştırma, suçtan kaynaklanan mal varlığı değerlerini aklama veya kaçakçılık suçlarından mahkum </a:t>
            </a:r>
            <a:r>
              <a:rPr lang="tr-TR" sz="2400" dirty="0" smtClean="0"/>
              <a:t>olmadığına dair belge</a:t>
            </a:r>
            <a:r>
              <a:rPr lang="tr-TR" sz="2400" dirty="0" smtClean="0">
                <a:solidFill>
                  <a:srgbClr val="C00000"/>
                </a:solidFill>
              </a:rPr>
              <a:t>,(YENİ)</a:t>
            </a:r>
          </a:p>
          <a:p>
            <a:pPr algn="just"/>
            <a:endParaRPr lang="tr-TR" sz="2400" dirty="0"/>
          </a:p>
        </p:txBody>
      </p:sp>
    </p:spTree>
    <p:extLst>
      <p:ext uri="{BB962C8B-B14F-4D97-AF65-F5344CB8AC3E}">
        <p14:creationId xmlns:p14="http://schemas.microsoft.com/office/powerpoint/2010/main" val="281350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2781"/>
            <a:ext cx="7281862" cy="1129329"/>
          </a:xfrm>
        </p:spPr>
        <p:txBody>
          <a:bodyPr>
            <a:normAutofit fontScale="90000"/>
          </a:bodyPr>
          <a:lstStyle/>
          <a:p>
            <a:pPr algn="ctr">
              <a:buNone/>
            </a:pPr>
            <a:r>
              <a:rPr lang="tr-TR" sz="3600" b="1" dirty="0" smtClean="0"/>
              <a:t>       </a:t>
            </a:r>
            <a:r>
              <a:rPr lang="tr-TR" sz="3600" b="1" dirty="0" err="1" smtClean="0">
                <a:solidFill>
                  <a:schemeClr val="bg1"/>
                </a:solidFill>
              </a:rPr>
              <a:t>TAşIMA</a:t>
            </a:r>
            <a:r>
              <a:rPr lang="tr-TR" sz="3600" b="1" dirty="0" smtClean="0">
                <a:solidFill>
                  <a:schemeClr val="bg1"/>
                </a:solidFill>
              </a:rPr>
              <a:t> </a:t>
            </a:r>
            <a:r>
              <a:rPr lang="tr-TR" sz="3600" b="1" dirty="0" err="1" smtClean="0">
                <a:solidFill>
                  <a:schemeClr val="bg1"/>
                </a:solidFill>
              </a:rPr>
              <a:t>YÜKLENİCİsi</a:t>
            </a:r>
            <a:r>
              <a:rPr lang="tr-TR" sz="3600" b="1" dirty="0" smtClean="0">
                <a:solidFill>
                  <a:schemeClr val="bg1"/>
                </a:solidFill>
              </a:rPr>
              <a:t> ve şoförlerden İSTENECEK BELGELER</a:t>
            </a:r>
          </a:p>
        </p:txBody>
      </p:sp>
      <p:sp>
        <p:nvSpPr>
          <p:cNvPr id="10" name="Dikdörtgen 9"/>
          <p:cNvSpPr/>
          <p:nvPr/>
        </p:nvSpPr>
        <p:spPr>
          <a:xfrm>
            <a:off x="128465" y="1340768"/>
            <a:ext cx="9615826" cy="3416320"/>
          </a:xfrm>
          <a:prstGeom prst="rect">
            <a:avLst/>
          </a:prstGeom>
        </p:spPr>
        <p:txBody>
          <a:bodyPr wrap="square">
            <a:spAutoFit/>
          </a:bodyPr>
          <a:lstStyle/>
          <a:p>
            <a:pPr algn="just"/>
            <a:r>
              <a:rPr lang="tr-TR" sz="2400" b="1" dirty="0" smtClean="0"/>
              <a:t>(b)</a:t>
            </a:r>
            <a:r>
              <a:rPr lang="tr-TR" sz="2400" dirty="0" smtClean="0"/>
              <a:t>Türk </a:t>
            </a:r>
            <a:r>
              <a:rPr lang="tr-TR" sz="2400" dirty="0"/>
              <a:t>Ceza Kanununun </a:t>
            </a:r>
            <a:r>
              <a:rPr lang="tr-TR" sz="2400" b="1" dirty="0"/>
              <a:t>81, 102</a:t>
            </a:r>
            <a:r>
              <a:rPr lang="tr-TR" sz="2400" dirty="0"/>
              <a:t>, 103, 104, </a:t>
            </a:r>
            <a:r>
              <a:rPr lang="tr-TR" sz="2400" b="1" dirty="0"/>
              <a:t>105</a:t>
            </a:r>
            <a:r>
              <a:rPr lang="tr-TR" sz="2400" dirty="0"/>
              <a:t>, 109, </a:t>
            </a:r>
            <a:r>
              <a:rPr lang="tr-TR" sz="2400" b="1" dirty="0"/>
              <a:t>179/3, 188, 190, 191, 226 ve 227 </a:t>
            </a:r>
            <a:r>
              <a:rPr lang="tr-TR" sz="2400" dirty="0" err="1"/>
              <a:t>nci</a:t>
            </a:r>
            <a:r>
              <a:rPr lang="tr-TR" sz="2400" dirty="0"/>
              <a:t> maddelerindeki suçlardan hüküm giymemiş olmak veya devam etmekte olan bir kovuşturması bulunmamak ya da kovuşturması uzlaşmayla neticelenmemiş </a:t>
            </a:r>
            <a:r>
              <a:rPr lang="tr-TR" sz="2400" dirty="0" smtClean="0"/>
              <a:t>olduğuna dair belge </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b="1" dirty="0"/>
              <a:t>c)</a:t>
            </a:r>
            <a:r>
              <a:rPr lang="tr-TR" sz="2400" dirty="0"/>
              <a:t> Terör örgütlerine veya Milli Güvenlik Kurulunca Devletin milli güvenliğine karşı faaliyette bulunduğuna karar verilen yapı, oluşum veya gruplara üyeliği, mensubiyeti, </a:t>
            </a:r>
            <a:r>
              <a:rPr lang="tr-TR" sz="2400" dirty="0" err="1"/>
              <a:t>iltisakı</a:t>
            </a:r>
            <a:r>
              <a:rPr lang="tr-TR" sz="2400" dirty="0"/>
              <a:t> veya irtibatı </a:t>
            </a:r>
            <a:r>
              <a:rPr lang="tr-TR" sz="2400" dirty="0" smtClean="0"/>
              <a:t>bulunmadığına dair belge </a:t>
            </a:r>
            <a:r>
              <a:rPr lang="tr-TR" sz="2400" dirty="0" smtClean="0">
                <a:solidFill>
                  <a:srgbClr val="C00000"/>
                </a:solidFill>
              </a:rPr>
              <a:t>(YENİ)</a:t>
            </a:r>
            <a:endParaRPr lang="tr-TR" sz="2400" dirty="0">
              <a:solidFill>
                <a:srgbClr val="C00000"/>
              </a:solidFill>
            </a:endParaRPr>
          </a:p>
          <a:p>
            <a:pPr algn="just"/>
            <a:r>
              <a:rPr lang="tr-TR" sz="2400" dirty="0"/>
              <a:t> </a:t>
            </a:r>
          </a:p>
        </p:txBody>
      </p:sp>
    </p:spTree>
    <p:extLst>
      <p:ext uri="{BB962C8B-B14F-4D97-AF65-F5344CB8AC3E}">
        <p14:creationId xmlns:p14="http://schemas.microsoft.com/office/powerpoint/2010/main" val="64722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99393"/>
            <a:ext cx="7281862" cy="1225941"/>
          </a:xfrm>
        </p:spPr>
        <p:txBody>
          <a:bodyPr>
            <a:normAutofit/>
          </a:bodyPr>
          <a:lstStyle/>
          <a:p>
            <a:pPr algn="ctr">
              <a:buNone/>
            </a:pPr>
            <a:r>
              <a:rPr lang="tr-TR" sz="3600" b="1" dirty="0" smtClean="0"/>
              <a:t> </a:t>
            </a:r>
            <a:r>
              <a:rPr lang="tr-TR" sz="3200" b="1" dirty="0" err="1" smtClean="0">
                <a:solidFill>
                  <a:schemeClr val="bg1"/>
                </a:solidFill>
              </a:rPr>
              <a:t>TAşIMA</a:t>
            </a:r>
            <a:r>
              <a:rPr lang="tr-TR" sz="3200" b="1" dirty="0" smtClean="0">
                <a:solidFill>
                  <a:schemeClr val="bg1"/>
                </a:solidFill>
              </a:rPr>
              <a:t> </a:t>
            </a:r>
            <a:r>
              <a:rPr lang="tr-TR" sz="3200" b="1" dirty="0" err="1" smtClean="0">
                <a:solidFill>
                  <a:schemeClr val="bg1"/>
                </a:solidFill>
              </a:rPr>
              <a:t>YÜKLENİCİsinin</a:t>
            </a:r>
            <a:r>
              <a:rPr lang="tr-TR" sz="3200" b="1" dirty="0" smtClean="0">
                <a:solidFill>
                  <a:schemeClr val="bg1"/>
                </a:solidFill>
              </a:rPr>
              <a:t>     yükümlülükleri </a:t>
            </a:r>
          </a:p>
        </p:txBody>
      </p:sp>
      <p:sp>
        <p:nvSpPr>
          <p:cNvPr id="10" name="Dikdörtgen 9"/>
          <p:cNvSpPr/>
          <p:nvPr/>
        </p:nvSpPr>
        <p:spPr>
          <a:xfrm>
            <a:off x="128465" y="1340768"/>
            <a:ext cx="9615826" cy="4893647"/>
          </a:xfrm>
          <a:prstGeom prst="rect">
            <a:avLst/>
          </a:prstGeom>
        </p:spPr>
        <p:txBody>
          <a:bodyPr wrap="square">
            <a:spAutoFit/>
          </a:bodyPr>
          <a:lstStyle/>
          <a:p>
            <a:pPr algn="just"/>
            <a:r>
              <a:rPr lang="tr-TR" sz="2400" b="1" dirty="0" smtClean="0"/>
              <a:t>a</a:t>
            </a:r>
            <a:r>
              <a:rPr lang="tr-TR" sz="2400" b="1" dirty="0"/>
              <a:t>) </a:t>
            </a:r>
            <a:r>
              <a:rPr lang="tr-TR" sz="2400" dirty="0"/>
              <a:t>Öğrenci ve çocukların oturarak, güvenli ve rahat bir yolculuk yapmalarını sağlayacak tedbirleri alarak taahhüt ettiği yere kadar valiliklerce belirlenecek okul açılış ve kapanış saatlerine göre Milli Eğitim Bakanlığınca belirlenen azami sürelere uymak suretiyle taşımakla,</a:t>
            </a:r>
          </a:p>
          <a:p>
            <a:pPr algn="just"/>
            <a:r>
              <a:rPr lang="tr-TR" sz="2400" b="1" dirty="0" smtClean="0"/>
              <a:t>b</a:t>
            </a:r>
            <a:r>
              <a:rPr lang="tr-TR" sz="2400" b="1" dirty="0"/>
              <a:t>) </a:t>
            </a:r>
            <a:r>
              <a:rPr lang="tr-TR" sz="2400" dirty="0"/>
              <a:t>Rehber personel bulundurmakla</a:t>
            </a:r>
            <a:r>
              <a:rPr lang="tr-TR" sz="2400" dirty="0" smtClean="0"/>
              <a:t>,</a:t>
            </a:r>
            <a:r>
              <a:rPr lang="tr-TR" sz="2400" dirty="0">
                <a:solidFill>
                  <a:srgbClr val="00B050"/>
                </a:solidFill>
              </a:rPr>
              <a:t> (Taşıma yoluyla erişimde uygulanmaz)</a:t>
            </a:r>
          </a:p>
          <a:p>
            <a:pPr algn="just"/>
            <a:r>
              <a:rPr lang="tr-TR" sz="2400" b="1" dirty="0" smtClean="0"/>
              <a:t>c</a:t>
            </a:r>
            <a:r>
              <a:rPr lang="tr-TR" sz="2400" b="1" dirty="0"/>
              <a:t>) </a:t>
            </a:r>
            <a:r>
              <a:rPr lang="tr-TR" sz="2400" dirty="0"/>
              <a:t>Taşımanın tamamının veya bir kısmının bir büyükşehir belediyesi/belediye sınırları içerisinde gerçekleşmesi halinde; şehir içinde izlenecek güzergâh için ilgili büyükşehir belediyesinden/belediyeden özel izin belgesi almakla</a:t>
            </a:r>
            <a:r>
              <a:rPr lang="tr-TR" sz="2400" dirty="0" smtClean="0"/>
              <a:t>,</a:t>
            </a:r>
            <a:r>
              <a:rPr lang="tr-TR" sz="2400" dirty="0">
                <a:solidFill>
                  <a:srgbClr val="00B050"/>
                </a:solidFill>
              </a:rPr>
              <a:t> (Taşıma yoluyla erişimde uygulanmaz)</a:t>
            </a:r>
          </a:p>
          <a:p>
            <a:pPr algn="just"/>
            <a:r>
              <a:rPr lang="tr-TR" sz="2400" b="1" dirty="0" smtClean="0"/>
              <a:t>ç</a:t>
            </a:r>
            <a:r>
              <a:rPr lang="tr-TR" sz="2400" b="1" dirty="0"/>
              <a:t>) </a:t>
            </a:r>
            <a:r>
              <a:rPr lang="tr-TR" sz="2400" dirty="0"/>
              <a:t>Hizmet akdine tabi olarak yanında çalışanların, sosyal güvenlik yönünden sigorta işlemlerini yaptırmakla,</a:t>
            </a:r>
          </a:p>
          <a:p>
            <a:pPr algn="just"/>
            <a:r>
              <a:rPr lang="tr-TR" sz="2400" b="1" dirty="0" smtClean="0"/>
              <a:t>d</a:t>
            </a:r>
            <a:r>
              <a:rPr lang="tr-TR" sz="2400" b="1" dirty="0"/>
              <a:t>) </a:t>
            </a:r>
            <a:r>
              <a:rPr lang="tr-TR" sz="2400" dirty="0"/>
              <a:t>7/6/2005 tarihli ve 5362 sayılı Esnaf ve Sanatkarlar Meslek Kuruluşları Kanununun 62 </a:t>
            </a:r>
            <a:r>
              <a:rPr lang="tr-TR" sz="2400" dirty="0" err="1"/>
              <a:t>nci</a:t>
            </a:r>
            <a:r>
              <a:rPr lang="tr-TR" sz="2400" dirty="0"/>
              <a:t> maddesi çerçevesinde belirlenen fiyat tarifesine uymakla</a:t>
            </a:r>
          </a:p>
        </p:txBody>
      </p:sp>
    </p:spTree>
    <p:extLst>
      <p:ext uri="{BB962C8B-B14F-4D97-AF65-F5344CB8AC3E}">
        <p14:creationId xmlns:p14="http://schemas.microsoft.com/office/powerpoint/2010/main" val="3171610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a:bodyPr>
          <a:lstStyle/>
          <a:p>
            <a:pPr algn="ctr">
              <a:buNone/>
            </a:pPr>
            <a:r>
              <a:rPr lang="tr-TR" sz="3200" b="1" dirty="0" smtClean="0"/>
              <a:t>       </a:t>
            </a:r>
            <a:r>
              <a:rPr lang="tr-TR" sz="3200" b="1" dirty="0" err="1" smtClean="0">
                <a:solidFill>
                  <a:schemeClr val="bg1"/>
                </a:solidFill>
              </a:rPr>
              <a:t>TAşIMA</a:t>
            </a:r>
            <a:r>
              <a:rPr lang="tr-TR" sz="3200" b="1" dirty="0" smtClean="0">
                <a:solidFill>
                  <a:schemeClr val="bg1"/>
                </a:solidFill>
              </a:rPr>
              <a:t> </a:t>
            </a:r>
            <a:r>
              <a:rPr lang="tr-TR" sz="3200" b="1" dirty="0" err="1" smtClean="0">
                <a:solidFill>
                  <a:schemeClr val="bg1"/>
                </a:solidFill>
              </a:rPr>
              <a:t>YÜKLENİCİsinin</a:t>
            </a:r>
            <a:r>
              <a:rPr lang="tr-TR" sz="3200" b="1" dirty="0" smtClean="0">
                <a:solidFill>
                  <a:schemeClr val="bg1"/>
                </a:solidFill>
              </a:rPr>
              <a:t>   yükümlülükleri </a:t>
            </a:r>
          </a:p>
        </p:txBody>
      </p:sp>
      <p:sp>
        <p:nvSpPr>
          <p:cNvPr id="10" name="Dikdörtgen 9"/>
          <p:cNvSpPr/>
          <p:nvPr/>
        </p:nvSpPr>
        <p:spPr>
          <a:xfrm>
            <a:off x="128465" y="1340768"/>
            <a:ext cx="9615826" cy="4832092"/>
          </a:xfrm>
          <a:prstGeom prst="rect">
            <a:avLst/>
          </a:prstGeom>
        </p:spPr>
        <p:txBody>
          <a:bodyPr wrap="square">
            <a:spAutoFit/>
          </a:bodyPr>
          <a:lstStyle/>
          <a:p>
            <a:pPr algn="just"/>
            <a:r>
              <a:rPr lang="tr-TR" sz="2200" dirty="0" smtClean="0"/>
              <a:t>e</a:t>
            </a:r>
            <a:r>
              <a:rPr lang="tr-TR" sz="2200" dirty="0"/>
              <a:t>) Taşınan öğrenci ve çocuğun;</a:t>
            </a:r>
          </a:p>
          <a:p>
            <a:pPr algn="just"/>
            <a:r>
              <a:rPr lang="tr-TR" sz="2200" dirty="0" smtClean="0"/>
              <a:t>1</a:t>
            </a:r>
            <a:r>
              <a:rPr lang="tr-TR" sz="2200" dirty="0"/>
              <a:t>) Okulunun veya ikametgâhının değişmesi,</a:t>
            </a:r>
          </a:p>
          <a:p>
            <a:pPr algn="just"/>
            <a:r>
              <a:rPr lang="tr-TR" sz="2200" dirty="0" smtClean="0"/>
              <a:t>2</a:t>
            </a:r>
            <a:r>
              <a:rPr lang="tr-TR" sz="2200" dirty="0"/>
              <a:t>) Uzun süreli tedaviyi gerektiren bir hastalık geçirmesi,</a:t>
            </a:r>
          </a:p>
          <a:p>
            <a:pPr algn="just"/>
            <a:r>
              <a:rPr lang="tr-TR" sz="2200" dirty="0" smtClean="0"/>
              <a:t>3</a:t>
            </a:r>
            <a:r>
              <a:rPr lang="tr-TR" sz="2200" dirty="0"/>
              <a:t>) Okuldan ayrılması veya öğrencilik hakkını kaybetmesi, </a:t>
            </a:r>
          </a:p>
          <a:p>
            <a:pPr algn="just"/>
            <a:r>
              <a:rPr lang="tr-TR" sz="2200" dirty="0" smtClean="0"/>
              <a:t>4</a:t>
            </a:r>
            <a:r>
              <a:rPr lang="tr-TR" sz="2200" dirty="0"/>
              <a:t>) Özel izin belgesinin iptal edilmesi, hallerinden herhangi birine bağlı olarak servisle taşınmaktan </a:t>
            </a:r>
            <a:r>
              <a:rPr lang="tr-TR" sz="2200" dirty="0" smtClean="0"/>
              <a:t>vazgeçmesi, durumunda </a:t>
            </a:r>
            <a:r>
              <a:rPr lang="tr-TR" sz="2200" dirty="0"/>
              <a:t>varsa geri kalan ayların ücretlerini iade etmekle</a:t>
            </a:r>
            <a:r>
              <a:rPr lang="tr-TR" sz="2200" dirty="0" smtClean="0"/>
              <a:t>,</a:t>
            </a:r>
          </a:p>
          <a:p>
            <a:pPr algn="just"/>
            <a:r>
              <a:rPr lang="tr-TR" sz="2200" dirty="0" smtClean="0"/>
              <a:t>f</a:t>
            </a:r>
            <a:r>
              <a:rPr lang="tr-TR" sz="2200" dirty="0"/>
              <a:t>) Her eğitim-öğretim yılında çalıştıracakları rehber personel, asıl ve yedek şoför isimleri ile araçların plakalarını ve her türlü değişiklikleri aynı gün içinde okul yönetimine bildirmekle</a:t>
            </a:r>
            <a:r>
              <a:rPr lang="tr-TR" sz="2200" dirty="0" smtClean="0"/>
              <a:t>, </a:t>
            </a:r>
            <a:r>
              <a:rPr lang="tr-TR" sz="2200" dirty="0" smtClean="0">
                <a:solidFill>
                  <a:srgbClr val="C00000"/>
                </a:solidFill>
              </a:rPr>
              <a:t>(YENİ)</a:t>
            </a:r>
          </a:p>
          <a:p>
            <a:pPr algn="just"/>
            <a:r>
              <a:rPr lang="tr-TR" sz="2200" dirty="0"/>
              <a:t>g) Okul servis araçlarındaki araç takip sistemi verilerini, istenmesi halinde okul yönetimi, kolluk birimleri ve velilerle paylaşmakla</a:t>
            </a:r>
            <a:r>
              <a:rPr lang="tr-TR" sz="2200" dirty="0" smtClean="0">
                <a:solidFill>
                  <a:srgbClr val="C00000"/>
                </a:solidFill>
              </a:rPr>
              <a:t>, (YENİ)</a:t>
            </a:r>
            <a:endParaRPr lang="tr-TR" sz="2200" dirty="0">
              <a:solidFill>
                <a:srgbClr val="C00000"/>
              </a:solidFill>
            </a:endParaRPr>
          </a:p>
          <a:p>
            <a:pPr algn="just"/>
            <a:r>
              <a:rPr lang="tr-TR" sz="2200" dirty="0"/>
              <a:t>ğ) Gerçek kişi taşımacılar bu Yönetmeliğin 6 </a:t>
            </a:r>
            <a:r>
              <a:rPr lang="tr-TR" sz="2200" dirty="0" err="1"/>
              <a:t>ncı</a:t>
            </a:r>
            <a:r>
              <a:rPr lang="tr-TR" sz="2200" dirty="0"/>
              <a:t> maddesinin ikinci fıkrasının (b) bendinde belirtilen sertifikaya sahip </a:t>
            </a:r>
            <a:r>
              <a:rPr lang="tr-TR" sz="2200" dirty="0" smtClean="0"/>
              <a:t>olmakla, yükümlüdürler. </a:t>
            </a:r>
            <a:r>
              <a:rPr lang="tr-TR" sz="22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19561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a:bodyPr>
          <a:lstStyle/>
          <a:p>
            <a:pPr algn="ctr">
              <a:buNone/>
            </a:pPr>
            <a:r>
              <a:rPr lang="tr-TR" sz="3600" b="1" dirty="0" smtClean="0"/>
              <a:t>       </a:t>
            </a:r>
            <a:r>
              <a:rPr lang="tr-TR" sz="3200" b="1" dirty="0" err="1" smtClean="0">
                <a:solidFill>
                  <a:schemeClr val="bg1"/>
                </a:solidFill>
              </a:rPr>
              <a:t>TAşIMA</a:t>
            </a:r>
            <a:r>
              <a:rPr lang="tr-TR" sz="3200" b="1" dirty="0" smtClean="0">
                <a:solidFill>
                  <a:schemeClr val="bg1"/>
                </a:solidFill>
              </a:rPr>
              <a:t> </a:t>
            </a:r>
            <a:r>
              <a:rPr lang="tr-TR" sz="3200" b="1" dirty="0" err="1" smtClean="0">
                <a:solidFill>
                  <a:schemeClr val="bg1"/>
                </a:solidFill>
              </a:rPr>
              <a:t>YÜKLENİCİsinin</a:t>
            </a:r>
            <a:r>
              <a:rPr lang="tr-TR" sz="3200" b="1" dirty="0" smtClean="0">
                <a:solidFill>
                  <a:schemeClr val="bg1"/>
                </a:solidFill>
              </a:rPr>
              <a:t> yükümlülükleri </a:t>
            </a:r>
          </a:p>
        </p:txBody>
      </p:sp>
      <p:sp>
        <p:nvSpPr>
          <p:cNvPr id="10" name="Dikdörtgen 9"/>
          <p:cNvSpPr/>
          <p:nvPr/>
        </p:nvSpPr>
        <p:spPr>
          <a:xfrm>
            <a:off x="128465" y="1340768"/>
            <a:ext cx="9615826" cy="5262979"/>
          </a:xfrm>
          <a:prstGeom prst="rect">
            <a:avLst/>
          </a:prstGeom>
        </p:spPr>
        <p:txBody>
          <a:bodyPr wrap="square">
            <a:spAutoFit/>
          </a:bodyPr>
          <a:lstStyle/>
          <a:p>
            <a:pPr algn="just"/>
            <a:r>
              <a:rPr lang="tr-TR" sz="2400" dirty="0" smtClean="0"/>
              <a:t>(3</a:t>
            </a:r>
            <a:r>
              <a:rPr lang="tr-TR" sz="2400" dirty="0"/>
              <a:t>) İkinci fıkrada belirtilen yükümlülüklere uymayan taşımacılar, </a:t>
            </a:r>
            <a:r>
              <a:rPr lang="tr-TR" sz="2400" b="1" dirty="0"/>
              <a:t>taşımacıyı tespit komisyonunca</a:t>
            </a:r>
            <a:r>
              <a:rPr lang="tr-TR" sz="2400" dirty="0"/>
              <a:t> verilecek sürede eksikliği gidermekle yükümlüdür. Verilen süre içerisinde eksikliği gidermeyen taşımacının </a:t>
            </a:r>
            <a:r>
              <a:rPr lang="tr-TR" sz="2400" b="1" dirty="0"/>
              <a:t>özel izin belgesi mülki idare amirinin </a:t>
            </a:r>
            <a:r>
              <a:rPr lang="tr-TR" sz="2400" dirty="0"/>
              <a:t>bildirimi üzerine </a:t>
            </a:r>
            <a:r>
              <a:rPr lang="tr-TR" sz="2400" b="1" dirty="0"/>
              <a:t>ilgili belediyesince </a:t>
            </a:r>
            <a:r>
              <a:rPr lang="tr-TR" sz="2400" dirty="0"/>
              <a:t>iptal </a:t>
            </a:r>
            <a:r>
              <a:rPr lang="tr-TR" sz="2400" dirty="0" smtClean="0"/>
              <a:t>edilir </a:t>
            </a:r>
            <a:r>
              <a:rPr lang="tr-TR" sz="2400" dirty="0" smtClean="0">
                <a:solidFill>
                  <a:srgbClr val="C00000"/>
                </a:solidFill>
              </a:rPr>
              <a:t>(YENİ)</a:t>
            </a:r>
            <a:endParaRPr lang="tr-TR" sz="2400" dirty="0">
              <a:solidFill>
                <a:srgbClr val="C00000"/>
              </a:solidFill>
            </a:endParaRPr>
          </a:p>
          <a:p>
            <a:pPr algn="just"/>
            <a:endParaRPr lang="tr-TR" sz="2400" dirty="0"/>
          </a:p>
          <a:p>
            <a:pPr algn="just"/>
            <a:r>
              <a:rPr lang="tr-TR" sz="2400" dirty="0"/>
              <a:t>(4) Belediye sınırları dışına/dışından yapılan okul servis hizmetleri için; yapılacak taşımanın şehirlerarası veya </a:t>
            </a:r>
            <a:r>
              <a:rPr lang="tr-TR" sz="2400" dirty="0" err="1"/>
              <a:t>şehiriçi</a:t>
            </a:r>
            <a:r>
              <a:rPr lang="tr-TR" sz="2400" dirty="0"/>
              <a:t> olmasına bağlı olarak taşımacı ayrıca Ulaştırma, Denizcilik ve Haberleşme Bakanlığınca düzenlenmiş karayolu yolcu taşımacılığı yetki belgelerinden birine sahip olmalıdır</a:t>
            </a:r>
            <a:r>
              <a:rPr lang="tr-TR" sz="2400" dirty="0" smtClean="0">
                <a:solidFill>
                  <a:srgbClr val="C00000"/>
                </a:solidFill>
              </a:rPr>
              <a:t>.(YENİ) </a:t>
            </a:r>
            <a:r>
              <a:rPr lang="tr-TR" sz="2400" dirty="0" smtClean="0">
                <a:solidFill>
                  <a:srgbClr val="00B050"/>
                </a:solidFill>
              </a:rPr>
              <a:t>(Taşıma yoluyla erişimde 30/06/2020 ye kadar uygulanmaz)</a:t>
            </a:r>
          </a:p>
          <a:p>
            <a:pPr algn="just"/>
            <a:endParaRPr lang="tr-TR" sz="2400" dirty="0"/>
          </a:p>
          <a:p>
            <a:pPr algn="just"/>
            <a:r>
              <a:rPr lang="tr-TR" sz="2400" dirty="0"/>
              <a:t>(5) Taşımacılar bu maddede belirtilen şart ve yükümlüklerinin yanı sıra mevzuatta okul servislerine yönelik olarak belirlenmiş diğer şart ve yükümlülüklere uymak zorundadır</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2611747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2800" b="1" dirty="0" smtClean="0"/>
              <a:t>      </a:t>
            </a:r>
            <a:r>
              <a:rPr lang="tr-TR" sz="2800" dirty="0">
                <a:solidFill>
                  <a:schemeClr val="bg1"/>
                </a:solidFill>
              </a:rPr>
              <a:t>Okul </a:t>
            </a:r>
            <a:r>
              <a:rPr lang="tr-TR" sz="2800" dirty="0" err="1" smtClean="0">
                <a:solidFill>
                  <a:schemeClr val="bg1"/>
                </a:solidFill>
              </a:rPr>
              <a:t>yönetİmİnİn</a:t>
            </a:r>
            <a:r>
              <a:rPr lang="tr-TR" sz="2800" dirty="0" smtClean="0">
                <a:solidFill>
                  <a:schemeClr val="bg1"/>
                </a:solidFill>
              </a:rPr>
              <a:t> </a:t>
            </a:r>
            <a:r>
              <a:rPr lang="tr-TR" sz="2800" dirty="0" err="1" smtClean="0">
                <a:solidFill>
                  <a:schemeClr val="bg1"/>
                </a:solidFill>
              </a:rPr>
              <a:t>öğrencİ</a:t>
            </a:r>
            <a:r>
              <a:rPr lang="tr-TR" sz="2800" dirty="0" smtClean="0">
                <a:solidFill>
                  <a:schemeClr val="bg1"/>
                </a:solidFill>
              </a:rPr>
              <a:t> ve</a:t>
            </a:r>
            <a:br>
              <a:rPr lang="tr-TR" sz="2800" dirty="0" smtClean="0">
                <a:solidFill>
                  <a:schemeClr val="bg1"/>
                </a:solidFill>
              </a:rPr>
            </a:br>
            <a:r>
              <a:rPr lang="tr-TR" sz="2800" dirty="0" smtClean="0">
                <a:solidFill>
                  <a:schemeClr val="bg1"/>
                </a:solidFill>
              </a:rPr>
              <a:t> </a:t>
            </a:r>
            <a:r>
              <a:rPr lang="tr-TR" sz="2800" dirty="0">
                <a:solidFill>
                  <a:schemeClr val="bg1"/>
                </a:solidFill>
              </a:rPr>
              <a:t>çocuk </a:t>
            </a:r>
            <a:r>
              <a:rPr lang="tr-TR" sz="2800" dirty="0" err="1" smtClean="0">
                <a:solidFill>
                  <a:schemeClr val="bg1"/>
                </a:solidFill>
              </a:rPr>
              <a:t>taşIma</a:t>
            </a:r>
            <a:r>
              <a:rPr lang="tr-TR" sz="2800" dirty="0" smtClean="0">
                <a:solidFill>
                  <a:schemeClr val="bg1"/>
                </a:solidFill>
              </a:rPr>
              <a:t> </a:t>
            </a:r>
            <a:r>
              <a:rPr lang="tr-TR" sz="2800" dirty="0" err="1" smtClean="0">
                <a:solidFill>
                  <a:schemeClr val="bg1"/>
                </a:solidFill>
              </a:rPr>
              <a:t>faalİyetİne</a:t>
            </a:r>
            <a:r>
              <a:rPr lang="tr-TR" sz="2800" dirty="0" smtClean="0">
                <a:solidFill>
                  <a:schemeClr val="bg1"/>
                </a:solidFill>
              </a:rPr>
              <a:t> </a:t>
            </a:r>
            <a:r>
              <a:rPr lang="tr-TR" sz="2800" dirty="0" err="1" smtClean="0">
                <a:solidFill>
                  <a:schemeClr val="bg1"/>
                </a:solidFill>
              </a:rPr>
              <a:t>İ</a:t>
            </a:r>
            <a:r>
              <a:rPr lang="tr-TR" sz="2800" dirty="0" err="1" smtClean="0">
                <a:solidFill>
                  <a:schemeClr val="bg1"/>
                </a:solidFill>
              </a:rPr>
              <a:t>lİşkİn</a:t>
            </a:r>
            <a:r>
              <a:rPr lang="tr-TR" sz="2800" dirty="0" smtClean="0">
                <a:solidFill>
                  <a:schemeClr val="bg1"/>
                </a:solidFill>
              </a:rPr>
              <a:t> </a:t>
            </a:r>
            <a:br>
              <a:rPr lang="tr-TR" sz="2800" dirty="0" smtClean="0">
                <a:solidFill>
                  <a:schemeClr val="bg1"/>
                </a:solidFill>
              </a:rPr>
            </a:br>
            <a:r>
              <a:rPr lang="tr-TR" sz="2800" dirty="0" err="1" smtClean="0">
                <a:solidFill>
                  <a:schemeClr val="bg1"/>
                </a:solidFill>
              </a:rPr>
              <a:t>yükümlülüklerİ</a:t>
            </a:r>
            <a:r>
              <a:rPr lang="tr-TR" sz="2800" b="1" dirty="0" smtClean="0">
                <a:solidFill>
                  <a:schemeClr val="bg1"/>
                </a:solidFill>
              </a:rPr>
              <a:t> </a:t>
            </a:r>
            <a:endParaRPr lang="tr-TR" sz="2800" b="1" dirty="0" smtClean="0">
              <a:solidFill>
                <a:schemeClr val="bg1"/>
              </a:solidFill>
            </a:endParaRPr>
          </a:p>
        </p:txBody>
      </p:sp>
      <p:sp>
        <p:nvSpPr>
          <p:cNvPr id="10" name="Dikdörtgen 9"/>
          <p:cNvSpPr/>
          <p:nvPr/>
        </p:nvSpPr>
        <p:spPr>
          <a:xfrm>
            <a:off x="128465" y="1340768"/>
            <a:ext cx="9615826" cy="4447371"/>
          </a:xfrm>
          <a:prstGeom prst="rect">
            <a:avLst/>
          </a:prstGeom>
        </p:spPr>
        <p:txBody>
          <a:bodyPr wrap="square">
            <a:spAutoFit/>
          </a:bodyPr>
          <a:lstStyle/>
          <a:p>
            <a:pPr algn="just"/>
            <a:r>
              <a:rPr lang="tr-TR" sz="2000" dirty="0" smtClean="0"/>
              <a:t>a)Taşımacıyı </a:t>
            </a:r>
            <a:r>
              <a:rPr lang="tr-TR" sz="2000" dirty="0"/>
              <a:t>Tespit Komisyonu ile koordine ederek taşıma faaliyetini planlamak</a:t>
            </a:r>
            <a:r>
              <a:rPr lang="tr-TR" sz="2000" dirty="0" smtClean="0">
                <a:solidFill>
                  <a:srgbClr val="C00000"/>
                </a:solidFill>
              </a:rPr>
              <a:t>,(YENİ)</a:t>
            </a:r>
          </a:p>
          <a:p>
            <a:pPr algn="just"/>
            <a:r>
              <a:rPr lang="tr-TR" sz="2000" dirty="0" smtClean="0"/>
              <a:t>b)Taşımacıyı </a:t>
            </a:r>
            <a:r>
              <a:rPr lang="tr-TR" sz="2000" dirty="0"/>
              <a:t>Tespit Komisyonunda üye olarak yer alacak velileri ve öğretmeni belirlemek</a:t>
            </a:r>
            <a:r>
              <a:rPr lang="tr-TR" sz="2000" dirty="0" smtClean="0">
                <a:solidFill>
                  <a:srgbClr val="C00000"/>
                </a:solidFill>
              </a:rPr>
              <a:t>,(YENİ)</a:t>
            </a:r>
            <a:endParaRPr lang="tr-TR" sz="2000" dirty="0">
              <a:solidFill>
                <a:srgbClr val="C00000"/>
              </a:solidFill>
            </a:endParaRPr>
          </a:p>
          <a:p>
            <a:pPr algn="just"/>
            <a:r>
              <a:rPr lang="tr-TR" sz="2000" dirty="0" smtClean="0"/>
              <a:t>c</a:t>
            </a:r>
            <a:r>
              <a:rPr lang="tr-TR" sz="2000" dirty="0"/>
              <a:t>) Okul servis araçlarına, taşımacılara ve ilgili taşıma personeline ilişkin belge ve kayıtları tutmak; talep halinde bu Yönetmelik çerçevesinde denetim yapacak komisyon, kurum ve kuruluşlara iletmek</a:t>
            </a:r>
            <a:r>
              <a:rPr lang="tr-TR" sz="2000" dirty="0" smtClean="0">
                <a:solidFill>
                  <a:srgbClr val="C00000"/>
                </a:solidFill>
              </a:rPr>
              <a:t>,(YENİ)</a:t>
            </a:r>
            <a:endParaRPr lang="tr-TR" sz="2000" dirty="0">
              <a:solidFill>
                <a:srgbClr val="C00000"/>
              </a:solidFill>
            </a:endParaRPr>
          </a:p>
          <a:p>
            <a:pPr algn="just"/>
            <a:r>
              <a:rPr lang="tr-TR" sz="2000" dirty="0" smtClean="0"/>
              <a:t>ç</a:t>
            </a:r>
            <a:r>
              <a:rPr lang="tr-TR" sz="2000" dirty="0"/>
              <a:t>) Servis araçlarının okul alanındaki indirme-bindirme yerlerini belirlemek</a:t>
            </a:r>
            <a:r>
              <a:rPr lang="tr-TR" sz="2000" dirty="0" smtClean="0">
                <a:solidFill>
                  <a:srgbClr val="C00000"/>
                </a:solidFill>
              </a:rPr>
              <a:t>,(YENİ)</a:t>
            </a:r>
            <a:endParaRPr lang="tr-TR" sz="2000" dirty="0">
              <a:solidFill>
                <a:srgbClr val="C00000"/>
              </a:solidFill>
            </a:endParaRPr>
          </a:p>
          <a:p>
            <a:pPr algn="just"/>
            <a:r>
              <a:rPr lang="tr-TR" sz="2000" dirty="0" smtClean="0"/>
              <a:t>d</a:t>
            </a:r>
            <a:r>
              <a:rPr lang="tr-TR" sz="2000" dirty="0"/>
              <a:t>) Taşımacılar ile taşıma faaliyetinde çalışan personelin okul </a:t>
            </a:r>
            <a:r>
              <a:rPr lang="tr-TR" sz="2000" dirty="0" smtClean="0"/>
              <a:t>alanını kullanmalarına </a:t>
            </a:r>
            <a:r>
              <a:rPr lang="tr-TR" sz="2000" dirty="0"/>
              <a:t>yönelik düzenlemeler </a:t>
            </a:r>
            <a:r>
              <a:rPr lang="tr-TR" sz="2000" dirty="0" smtClean="0"/>
              <a:t>yapmak</a:t>
            </a:r>
            <a:r>
              <a:rPr lang="tr-TR" sz="2000" dirty="0" smtClean="0">
                <a:solidFill>
                  <a:srgbClr val="C00000"/>
                </a:solidFill>
              </a:rPr>
              <a:t>,(YENİ)</a:t>
            </a:r>
            <a:endParaRPr lang="tr-TR" sz="2000" dirty="0">
              <a:solidFill>
                <a:srgbClr val="C00000"/>
              </a:solidFill>
            </a:endParaRPr>
          </a:p>
          <a:p>
            <a:pPr algn="just"/>
            <a:r>
              <a:rPr lang="tr-TR" sz="2000" dirty="0" smtClean="0"/>
              <a:t>e</a:t>
            </a:r>
            <a:r>
              <a:rPr lang="tr-TR" sz="2000" dirty="0"/>
              <a:t>) Taşıma faaliyetlerinin her aşamasında engelli öğrenci ve çocukların taşınmasına yönelik her türlü tedbiri almak</a:t>
            </a:r>
            <a:r>
              <a:rPr lang="tr-TR" sz="2000" dirty="0" smtClean="0">
                <a:solidFill>
                  <a:srgbClr val="C00000"/>
                </a:solidFill>
              </a:rPr>
              <a:t>,(YENİ)</a:t>
            </a:r>
            <a:endParaRPr lang="tr-TR" sz="2000" dirty="0">
              <a:solidFill>
                <a:srgbClr val="C00000"/>
              </a:solidFill>
            </a:endParaRPr>
          </a:p>
          <a:p>
            <a:pPr algn="just"/>
            <a:r>
              <a:rPr lang="tr-TR" sz="2000" dirty="0" smtClean="0"/>
              <a:t>f</a:t>
            </a:r>
            <a:r>
              <a:rPr lang="tr-TR" sz="2000" dirty="0"/>
              <a:t>) Servis hizmetlerinin sağlıklı, düzenli ve disiplinli bir şekilde yürütülmesine yönelik olarak, tespit edilen aksaklıkları taşımacının bağlı olduğu meslek odasına en kısa zamanda bildirmek</a:t>
            </a:r>
            <a:r>
              <a:rPr lang="tr-TR" sz="2300" dirty="0" smtClean="0">
                <a:solidFill>
                  <a:srgbClr val="C00000"/>
                </a:solidFill>
              </a:rPr>
              <a:t>.(YENİ)</a:t>
            </a:r>
            <a:endParaRPr lang="tr-TR" sz="2300" dirty="0">
              <a:solidFill>
                <a:srgbClr val="C00000"/>
              </a:solidFill>
            </a:endParaRPr>
          </a:p>
        </p:txBody>
      </p:sp>
    </p:spTree>
    <p:extLst>
      <p:ext uri="{BB962C8B-B14F-4D97-AF65-F5344CB8AC3E}">
        <p14:creationId xmlns:p14="http://schemas.microsoft.com/office/powerpoint/2010/main" val="1974692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a:bodyPr>
          <a:lstStyle/>
          <a:p>
            <a:pPr algn="ctr"/>
            <a:r>
              <a:rPr lang="tr-TR" sz="3200" dirty="0" err="1" smtClean="0">
                <a:solidFill>
                  <a:schemeClr val="bg1"/>
                </a:solidFill>
              </a:rPr>
              <a:t>Mİllİ</a:t>
            </a:r>
            <a:r>
              <a:rPr lang="tr-TR" sz="3200" dirty="0" smtClean="0">
                <a:solidFill>
                  <a:schemeClr val="bg1"/>
                </a:solidFill>
              </a:rPr>
              <a:t> </a:t>
            </a:r>
            <a:r>
              <a:rPr lang="tr-TR" sz="3200" dirty="0" err="1" smtClean="0">
                <a:solidFill>
                  <a:schemeClr val="bg1"/>
                </a:solidFill>
              </a:rPr>
              <a:t>eğİtİm</a:t>
            </a:r>
            <a:r>
              <a:rPr lang="tr-TR" sz="3200" dirty="0" smtClean="0">
                <a:solidFill>
                  <a:schemeClr val="bg1"/>
                </a:solidFill>
              </a:rPr>
              <a:t> </a:t>
            </a:r>
            <a:r>
              <a:rPr lang="tr-TR" sz="3200" dirty="0" err="1" smtClean="0">
                <a:solidFill>
                  <a:schemeClr val="bg1"/>
                </a:solidFill>
              </a:rPr>
              <a:t>müdürlüklerİnİn</a:t>
            </a:r>
            <a:r>
              <a:rPr lang="tr-TR" sz="3200" dirty="0" smtClean="0">
                <a:solidFill>
                  <a:schemeClr val="bg1"/>
                </a:solidFill>
              </a:rPr>
              <a:t> </a:t>
            </a:r>
            <a:r>
              <a:rPr lang="tr-TR" sz="3200" dirty="0" err="1" smtClean="0">
                <a:solidFill>
                  <a:schemeClr val="bg1"/>
                </a:solidFill>
              </a:rPr>
              <a:t>yükümlülüklerİ</a:t>
            </a:r>
            <a:r>
              <a:rPr lang="tr-TR" sz="3200" dirty="0" smtClean="0">
                <a:solidFill>
                  <a:schemeClr val="bg1"/>
                </a:solidFill>
              </a:rPr>
              <a:t> </a:t>
            </a:r>
            <a:r>
              <a:rPr lang="tr-TR" sz="3200" b="1" dirty="0" smtClean="0">
                <a:solidFill>
                  <a:schemeClr val="bg1"/>
                </a:solidFill>
              </a:rPr>
              <a:t>      </a:t>
            </a:r>
            <a:endParaRPr lang="tr-TR" sz="32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smtClean="0"/>
              <a:t>a</a:t>
            </a:r>
            <a:r>
              <a:rPr lang="tr-TR" sz="2400" dirty="0"/>
              <a:t>) Taşıma işinde çalışan şoför ve rehber personele polis, jandarma ve Aile ve Sosyal Politikalar İl Müdürlüğü ile koordinasyon kurarak; okul taşıma faaliyetiyle ilgili mevzuat, görev ve sorumlukları ile iletişim becerileri ve davranış kuralları konularında eğitim vermek ve bununla ilgili kayıtları tutmak</a:t>
            </a:r>
            <a:r>
              <a:rPr lang="tr-TR" sz="2400" dirty="0" smtClean="0">
                <a:solidFill>
                  <a:srgbClr val="C00000"/>
                </a:solidFill>
              </a:rPr>
              <a:t>,(</a:t>
            </a:r>
            <a:r>
              <a:rPr lang="tr-TR" sz="2400" dirty="0">
                <a:solidFill>
                  <a:srgbClr val="C00000"/>
                </a:solidFill>
              </a:rPr>
              <a:t>YENİ) </a:t>
            </a:r>
            <a:r>
              <a:rPr lang="tr-TR" sz="2400" dirty="0" smtClean="0">
                <a:solidFill>
                  <a:srgbClr val="00B0F0"/>
                </a:solidFill>
              </a:rPr>
              <a:t>(3/09/2018) </a:t>
            </a:r>
            <a:r>
              <a:rPr lang="tr-TR" sz="2400" dirty="0" smtClean="0">
                <a:solidFill>
                  <a:srgbClr val="00B050"/>
                </a:solidFill>
              </a:rPr>
              <a:t>(Taşıma </a:t>
            </a:r>
            <a:r>
              <a:rPr lang="tr-TR" sz="2400" dirty="0">
                <a:solidFill>
                  <a:srgbClr val="00B050"/>
                </a:solidFill>
              </a:rPr>
              <a:t>yoluyla erişimde </a:t>
            </a:r>
            <a:r>
              <a:rPr lang="tr-TR" sz="2400" dirty="0" smtClean="0">
                <a:solidFill>
                  <a:srgbClr val="00B050"/>
                </a:solidFill>
              </a:rPr>
              <a:t>uygulanmaz)</a:t>
            </a:r>
            <a:endParaRPr lang="tr-TR" sz="2400" dirty="0">
              <a:solidFill>
                <a:srgbClr val="00B050"/>
              </a:solidFill>
            </a:endParaRPr>
          </a:p>
          <a:p>
            <a:pPr algn="just"/>
            <a:r>
              <a:rPr lang="tr-TR" sz="2400" dirty="0"/>
              <a:t> </a:t>
            </a:r>
          </a:p>
          <a:p>
            <a:pPr algn="just"/>
            <a:r>
              <a:rPr lang="tr-TR" sz="2400" dirty="0"/>
              <a:t>b) (a) bendinde belirtilen eğitim ve eğitim sonunda düzenlenecek sertifikaya ilişkin usul ve esaslar ile sertifika geçerlilik süresini belirlemek. </a:t>
            </a:r>
            <a:r>
              <a:rPr lang="tr-TR" sz="2400" dirty="0" smtClean="0">
                <a:solidFill>
                  <a:srgbClr val="C00000"/>
                </a:solidFill>
              </a:rPr>
              <a:t>(</a:t>
            </a:r>
            <a:r>
              <a:rPr lang="tr-TR" sz="2400" dirty="0">
                <a:solidFill>
                  <a:srgbClr val="C00000"/>
                </a:solidFill>
              </a:rPr>
              <a:t>YENİ) </a:t>
            </a:r>
            <a:r>
              <a:rPr lang="tr-TR" sz="2400" dirty="0">
                <a:solidFill>
                  <a:srgbClr val="00B0F0"/>
                </a:solidFill>
              </a:rPr>
              <a:t>(3/09/2018) </a:t>
            </a:r>
            <a:r>
              <a:rPr lang="tr-TR" sz="2400" dirty="0">
                <a:solidFill>
                  <a:srgbClr val="00B050"/>
                </a:solidFill>
              </a:rPr>
              <a:t>(Taşıma yoluyla erişimde uygulanmaz)</a:t>
            </a:r>
          </a:p>
          <a:p>
            <a:pPr algn="just"/>
            <a:endParaRPr lang="tr-TR" sz="2400" dirty="0"/>
          </a:p>
          <a:p>
            <a:pPr algn="just"/>
            <a:endParaRPr lang="tr-TR" sz="2400" dirty="0"/>
          </a:p>
          <a:p>
            <a:pPr algn="just"/>
            <a:endParaRPr lang="tr-TR" sz="2400" dirty="0"/>
          </a:p>
        </p:txBody>
      </p:sp>
    </p:spTree>
    <p:extLst>
      <p:ext uri="{BB962C8B-B14F-4D97-AF65-F5344CB8AC3E}">
        <p14:creationId xmlns:p14="http://schemas.microsoft.com/office/powerpoint/2010/main" val="3369071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36576" y="12482"/>
            <a:ext cx="7281862" cy="1114067"/>
          </a:xfrm>
        </p:spPr>
        <p:txBody>
          <a:bodyPr>
            <a:normAutofit/>
          </a:bodyPr>
          <a:lstStyle/>
          <a:p>
            <a:pPr algn="ctr">
              <a:lnSpc>
                <a:spcPct val="150000"/>
              </a:lnSpc>
              <a:buNone/>
            </a:pPr>
            <a:r>
              <a:rPr lang="tr-TR" sz="3100" b="1" dirty="0" smtClean="0">
                <a:solidFill>
                  <a:schemeClr val="bg1"/>
                </a:solidFill>
              </a:rPr>
              <a:t>GENEL </a:t>
            </a:r>
            <a:r>
              <a:rPr lang="tr-TR" sz="3100" b="1" dirty="0" smtClean="0">
                <a:solidFill>
                  <a:schemeClr val="bg1"/>
                </a:solidFill>
              </a:rPr>
              <a:t>BİLGİLER</a:t>
            </a:r>
          </a:p>
          <a:p>
            <a:pPr>
              <a:lnSpc>
                <a:spcPct val="150000"/>
              </a:lnSpc>
              <a:buFont typeface="Arial" charset="0"/>
              <a:buNone/>
            </a:pPr>
            <a:endParaRPr lang="tr-TR" b="1" dirty="0" smtClean="0"/>
          </a:p>
        </p:txBody>
      </p:sp>
      <p:sp>
        <p:nvSpPr>
          <p:cNvPr id="10" name="Dikdörtgen 9"/>
          <p:cNvSpPr/>
          <p:nvPr/>
        </p:nvSpPr>
        <p:spPr>
          <a:xfrm>
            <a:off x="56456" y="1772816"/>
            <a:ext cx="9505055" cy="3416320"/>
          </a:xfrm>
          <a:prstGeom prst="rect">
            <a:avLst/>
          </a:prstGeom>
        </p:spPr>
        <p:txBody>
          <a:bodyPr wrap="square">
            <a:spAutoFit/>
          </a:bodyPr>
          <a:lstStyle/>
          <a:p>
            <a:pPr algn="just"/>
            <a:r>
              <a:rPr lang="tr-TR" sz="2400" b="1" dirty="0"/>
              <a:t>Bu Yönetmeliğin amacı; </a:t>
            </a:r>
            <a:endParaRPr lang="tr-TR" sz="2400" b="1" dirty="0" smtClean="0"/>
          </a:p>
          <a:p>
            <a:pPr algn="just"/>
            <a:r>
              <a:rPr lang="tr-TR" sz="2400" dirty="0" smtClean="0"/>
              <a:t>	(1) Okul </a:t>
            </a:r>
            <a:r>
              <a:rPr lang="tr-TR" sz="2400" dirty="0"/>
              <a:t>öncesi eğitim ve zorunlu eğitim kapsamında bulunan öğrenciler ile </a:t>
            </a:r>
            <a:r>
              <a:rPr lang="tr-TR" sz="2400" b="1" dirty="0"/>
              <a:t>kreş, gündüz bakımevleri ve çocuk kulüplerine devam </a:t>
            </a:r>
            <a:r>
              <a:rPr lang="tr-TR" sz="2400" dirty="0"/>
              <a:t>eden çocukların taşıma faaliyetlerini düzenli ve güvenli hale getirmek, taşıma yapacak gerçek ve tüzel kişilerin yeterlilik ve çalışma şartları ile denetim işlemlerine ilişkin usul ve esasları belirlemektir</a:t>
            </a:r>
            <a:r>
              <a:rPr lang="tr-TR" sz="2400" dirty="0" smtClean="0">
                <a:solidFill>
                  <a:srgbClr val="C00000"/>
                </a:solidFill>
              </a:rPr>
              <a:t>.(DEĞİŞİKLİK</a:t>
            </a:r>
            <a:r>
              <a:rPr lang="tr-TR" sz="2400" dirty="0" smtClean="0"/>
              <a:t>)</a:t>
            </a:r>
            <a:endParaRPr lang="tr-TR" sz="2400" dirty="0"/>
          </a:p>
          <a:p>
            <a:pPr algn="just"/>
            <a:r>
              <a:rPr lang="tr-TR" sz="2400" dirty="0" smtClean="0"/>
              <a:t>	(</a:t>
            </a:r>
            <a:r>
              <a:rPr lang="tr-TR" sz="2400" dirty="0"/>
              <a:t>2) Bu Yönetmelik gerçek ve tüzel kişilerce öğrenci taşıma faaliyetlerini, bu faaliyetlerde kullanılacak okul servis araçlarını, taşımacıları ve bu taşıma işlerinde çalışanları kapsar.</a:t>
            </a:r>
          </a:p>
        </p:txBody>
      </p:sp>
    </p:spTree>
    <p:extLst>
      <p:ext uri="{BB962C8B-B14F-4D97-AF65-F5344CB8AC3E}">
        <p14:creationId xmlns:p14="http://schemas.microsoft.com/office/powerpoint/2010/main" val="3274641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Şİkâyetlerİn</a:t>
            </a:r>
            <a:r>
              <a:rPr lang="tr-TR" sz="3600" dirty="0" smtClean="0">
                <a:solidFill>
                  <a:schemeClr val="bg1"/>
                </a:solidFill>
              </a:rPr>
              <a:t> </a:t>
            </a:r>
            <a:r>
              <a:rPr lang="tr-TR" sz="3600" dirty="0" err="1" smtClean="0">
                <a:solidFill>
                  <a:schemeClr val="bg1"/>
                </a:solidFill>
              </a:rPr>
              <a:t>değerlendİrİlmesİ</a:t>
            </a: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3416320"/>
          </a:xfrm>
          <a:prstGeom prst="rect">
            <a:avLst/>
          </a:prstGeom>
        </p:spPr>
        <p:txBody>
          <a:bodyPr wrap="square">
            <a:spAutoFit/>
          </a:bodyPr>
          <a:lstStyle/>
          <a:p>
            <a:pPr algn="just"/>
            <a:r>
              <a:rPr lang="tr-TR" sz="2400" dirty="0" smtClean="0"/>
              <a:t>a)</a:t>
            </a:r>
            <a:r>
              <a:rPr lang="tr-TR" sz="2400" dirty="0"/>
              <a:t> </a:t>
            </a:r>
            <a:r>
              <a:rPr lang="tr-TR" sz="2400" dirty="0" smtClean="0"/>
              <a:t>(1</a:t>
            </a:r>
            <a:r>
              <a:rPr lang="tr-TR" sz="2400" dirty="0"/>
              <a:t>) 13/1/2011 tarihli ve 6102 sayılı Türk Ticaret Kanunu, 11/1/2011 tarihli ve 6098 sayılı Türk Borçlar Kanunu ve Karayolları Trafik Kanunundaki işletenin ve araç sahibinin sorumluluğuna ilişkin hükümler ile taşımacı ve taşınan arasında vuku bulabilecek anlaşmazlıkların giderilmesi amacıyla açılacak davalara ait hususlar saklı kalmak kaydıyla; bu Yönetmelik hükümlerine uygun davranmadıkları anlaşılan taşımacı, şoför ve rehber personel ile ilgili şikâyetler, </a:t>
            </a:r>
            <a:r>
              <a:rPr lang="tr-TR" sz="2400" b="1" dirty="0"/>
              <a:t>mülki idare amirlerince </a:t>
            </a:r>
            <a:r>
              <a:rPr lang="tr-TR" sz="2400" dirty="0"/>
              <a:t>değerlendirilir</a:t>
            </a:r>
            <a:r>
              <a:rPr lang="tr-TR" sz="2400" dirty="0" smtClean="0">
                <a:solidFill>
                  <a:srgbClr val="C00000"/>
                </a:solidFill>
              </a:rPr>
              <a:t>.(DEĞİŞİKLİK)</a:t>
            </a:r>
            <a:endParaRPr lang="tr-TR" sz="2400" dirty="0">
              <a:solidFill>
                <a:srgbClr val="C00000"/>
              </a:solidFill>
            </a:endParaRPr>
          </a:p>
          <a:p>
            <a:endParaRPr lang="tr-TR" sz="2400" dirty="0"/>
          </a:p>
        </p:txBody>
      </p:sp>
    </p:spTree>
    <p:extLst>
      <p:ext uri="{BB962C8B-B14F-4D97-AF65-F5344CB8AC3E}">
        <p14:creationId xmlns:p14="http://schemas.microsoft.com/office/powerpoint/2010/main" val="355946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
            <a:ext cx="7281862" cy="1126549"/>
          </a:xfrm>
        </p:spPr>
        <p:txBody>
          <a:bodyPr>
            <a:normAutofit fontScale="90000"/>
          </a:bodyPr>
          <a:lstStyle/>
          <a:p>
            <a:pPr algn="ctr"/>
            <a:r>
              <a:rPr lang="tr-TR" sz="3200" dirty="0" smtClean="0">
                <a:solidFill>
                  <a:schemeClr val="bg1"/>
                </a:solidFill>
              </a:rPr>
              <a:t>Okul </a:t>
            </a:r>
            <a:r>
              <a:rPr lang="tr-TR" sz="3200" dirty="0" err="1" smtClean="0">
                <a:solidFill>
                  <a:schemeClr val="bg1"/>
                </a:solidFill>
              </a:rPr>
              <a:t>servİs</a:t>
            </a:r>
            <a:r>
              <a:rPr lang="tr-TR" sz="3200" dirty="0" smtClean="0">
                <a:solidFill>
                  <a:schemeClr val="bg1"/>
                </a:solidFill>
              </a:rPr>
              <a:t> </a:t>
            </a:r>
            <a:r>
              <a:rPr lang="tr-TR" sz="3200" dirty="0" err="1" smtClean="0">
                <a:solidFill>
                  <a:schemeClr val="bg1"/>
                </a:solidFill>
              </a:rPr>
              <a:t>araçlarInIn</a:t>
            </a:r>
            <a:r>
              <a:rPr lang="tr-TR" sz="3200" dirty="0" smtClean="0">
                <a:solidFill>
                  <a:schemeClr val="bg1"/>
                </a:solidFill>
              </a:rPr>
              <a:t> </a:t>
            </a:r>
            <a:br>
              <a:rPr lang="tr-TR" sz="3200" dirty="0" smtClean="0">
                <a:solidFill>
                  <a:schemeClr val="bg1"/>
                </a:solidFill>
              </a:rPr>
            </a:br>
            <a:r>
              <a:rPr lang="tr-TR" sz="3200" dirty="0" err="1" smtClean="0">
                <a:solidFill>
                  <a:schemeClr val="bg1"/>
                </a:solidFill>
              </a:rPr>
              <a:t>çalIştIrIlmasI</a:t>
            </a: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5632311"/>
          </a:xfrm>
          <a:prstGeom prst="rect">
            <a:avLst/>
          </a:prstGeom>
        </p:spPr>
        <p:txBody>
          <a:bodyPr wrap="square">
            <a:spAutoFit/>
          </a:bodyPr>
          <a:lstStyle/>
          <a:p>
            <a:pPr algn="just"/>
            <a:r>
              <a:rPr lang="tr-TR" sz="2400" dirty="0" smtClean="0"/>
              <a:t>(1) Okul </a:t>
            </a:r>
            <a:r>
              <a:rPr lang="tr-TR" sz="2400" dirty="0"/>
              <a:t>servis araçlarının çalıştırılması </a:t>
            </a:r>
            <a:r>
              <a:rPr lang="tr-TR" sz="2400" b="1" dirty="0"/>
              <a:t>taşımacıyı tespit komisyonunun kararı </a:t>
            </a:r>
            <a:r>
              <a:rPr lang="tr-TR" sz="2400" dirty="0"/>
              <a:t>ile yapılır. Okul servis araçlarının çalıştırılması faaliyetinin bir eğitim öğretim yılını kapsayacak şekilde yapılması esastır. Ancak taşıma hizmetinin kalitesinin artırılması ve maliyet avantajı sağlanması amacıyla, faaliyet azami üç eğitim öğretim yılını aşmayacak şekilde yaptırılabilir</a:t>
            </a:r>
            <a:r>
              <a:rPr lang="tr-TR" sz="2400" dirty="0" smtClean="0">
                <a:solidFill>
                  <a:srgbClr val="C00000"/>
                </a:solidFill>
              </a:rPr>
              <a:t>.(</a:t>
            </a:r>
            <a:r>
              <a:rPr lang="tr-TR" sz="2400" dirty="0">
                <a:solidFill>
                  <a:srgbClr val="C00000"/>
                </a:solidFill>
              </a:rPr>
              <a:t>DEĞİŞİKLİK</a:t>
            </a:r>
            <a:r>
              <a:rPr lang="tr-TR" sz="2400" dirty="0"/>
              <a:t>) </a:t>
            </a:r>
            <a:r>
              <a:rPr lang="tr-TR" sz="2400" dirty="0" smtClean="0">
                <a:solidFill>
                  <a:srgbClr val="00B050"/>
                </a:solidFill>
              </a:rPr>
              <a:t>(Taşıma </a:t>
            </a:r>
            <a:r>
              <a:rPr lang="tr-TR" sz="2400" dirty="0">
                <a:solidFill>
                  <a:srgbClr val="00B050"/>
                </a:solidFill>
              </a:rPr>
              <a:t>yoluyla erişimde uygulanmaz)</a:t>
            </a:r>
          </a:p>
          <a:p>
            <a:pPr algn="just"/>
            <a:r>
              <a:rPr lang="tr-TR" sz="2400" dirty="0" smtClean="0"/>
              <a:t>(</a:t>
            </a:r>
            <a:r>
              <a:rPr lang="tr-TR" sz="2400" dirty="0"/>
              <a:t>2) Taşımacıyı tespit komisyonunun kararları mahalli mülki idare amirlerinin onayı ile yürürlüğe girer</a:t>
            </a:r>
            <a:r>
              <a:rPr lang="tr-TR" sz="2400" dirty="0" smtClean="0">
                <a:solidFill>
                  <a:srgbClr val="C00000"/>
                </a:solidFill>
              </a:rPr>
              <a:t>.(</a:t>
            </a:r>
            <a:r>
              <a:rPr lang="tr-TR" sz="2400" dirty="0">
                <a:solidFill>
                  <a:srgbClr val="C00000"/>
                </a:solidFill>
              </a:rPr>
              <a:t>YENİ) </a:t>
            </a:r>
            <a:r>
              <a:rPr lang="tr-TR" sz="2400" dirty="0" smtClean="0">
                <a:solidFill>
                  <a:srgbClr val="C00000"/>
                </a:solidFill>
              </a:rPr>
              <a:t> </a:t>
            </a:r>
            <a:r>
              <a:rPr lang="tr-TR" sz="2400" dirty="0" smtClean="0">
                <a:solidFill>
                  <a:srgbClr val="00B050"/>
                </a:solidFill>
              </a:rPr>
              <a:t>(</a:t>
            </a:r>
            <a:r>
              <a:rPr lang="tr-TR" sz="2400" dirty="0">
                <a:solidFill>
                  <a:srgbClr val="00B050"/>
                </a:solidFill>
              </a:rPr>
              <a:t>Taşıma yoluyla erişimde uygulanmaz</a:t>
            </a:r>
            <a:r>
              <a:rPr lang="tr-TR" sz="2400" dirty="0" smtClean="0">
                <a:solidFill>
                  <a:srgbClr val="00B050"/>
                </a:solidFill>
              </a:rPr>
              <a:t>)</a:t>
            </a:r>
          </a:p>
          <a:p>
            <a:pPr algn="just"/>
            <a:endParaRPr lang="tr-TR" sz="2400" dirty="0"/>
          </a:p>
          <a:p>
            <a:pPr algn="just"/>
            <a:r>
              <a:rPr lang="tr-TR" sz="2400" dirty="0" smtClean="0"/>
              <a:t>(</a:t>
            </a:r>
            <a:r>
              <a:rPr lang="tr-TR" sz="2400" dirty="0"/>
              <a:t>3) Gerçek ve tüzel kişiler, birlikte taşıma hizmeti yapabilirler. Ancak bu durumda taşımacının taşımayı gerçekleştireceği taşıtların üçte birinin taşımacıların adlarına tescilli olması zorunludur. </a:t>
            </a:r>
            <a:r>
              <a:rPr lang="tr-TR" sz="2400" dirty="0" smtClean="0">
                <a:solidFill>
                  <a:srgbClr val="00B050"/>
                </a:solidFill>
              </a:rPr>
              <a:t>(</a:t>
            </a:r>
            <a:r>
              <a:rPr lang="tr-TR" sz="2400" dirty="0">
                <a:solidFill>
                  <a:srgbClr val="00B050"/>
                </a:solidFill>
              </a:rPr>
              <a:t>Taşıma yoluyla erişimde uygulanmaz)</a:t>
            </a:r>
          </a:p>
          <a:p>
            <a:pPr algn="just"/>
            <a:endParaRPr lang="tr-TR" sz="2400" dirty="0"/>
          </a:p>
          <a:p>
            <a:pPr algn="just"/>
            <a:endParaRPr lang="tr-TR" sz="2400" dirty="0"/>
          </a:p>
        </p:txBody>
      </p:sp>
    </p:spTree>
    <p:extLst>
      <p:ext uri="{BB962C8B-B14F-4D97-AF65-F5344CB8AC3E}">
        <p14:creationId xmlns:p14="http://schemas.microsoft.com/office/powerpoint/2010/main" val="1106345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44623"/>
            <a:ext cx="7281862" cy="1081925"/>
          </a:xfrm>
        </p:spPr>
        <p:txBody>
          <a:bodyPr>
            <a:normAutofit fontScale="90000"/>
          </a:bodyPr>
          <a:lstStyle/>
          <a:p>
            <a:pPr algn="ctr"/>
            <a:r>
              <a:rPr lang="tr-TR" sz="3200" dirty="0" smtClean="0">
                <a:solidFill>
                  <a:schemeClr val="bg1"/>
                </a:solidFill>
              </a:rPr>
              <a:t>Okul </a:t>
            </a:r>
            <a:r>
              <a:rPr lang="tr-TR" sz="3200" dirty="0" err="1" smtClean="0">
                <a:solidFill>
                  <a:schemeClr val="bg1"/>
                </a:solidFill>
              </a:rPr>
              <a:t>servİs</a:t>
            </a:r>
            <a:r>
              <a:rPr lang="tr-TR" sz="3200" dirty="0" smtClean="0">
                <a:solidFill>
                  <a:schemeClr val="bg1"/>
                </a:solidFill>
              </a:rPr>
              <a:t> </a:t>
            </a:r>
            <a:r>
              <a:rPr lang="tr-TR" sz="3200" dirty="0" err="1" smtClean="0">
                <a:solidFill>
                  <a:schemeClr val="bg1"/>
                </a:solidFill>
              </a:rPr>
              <a:t>araçlarInIn</a:t>
            </a:r>
            <a:r>
              <a:rPr lang="tr-TR" sz="3200" dirty="0" smtClean="0">
                <a:solidFill>
                  <a:schemeClr val="bg1"/>
                </a:solidFill>
              </a:rPr>
              <a:t/>
            </a:r>
            <a:br>
              <a:rPr lang="tr-TR" sz="3200" dirty="0" smtClean="0">
                <a:solidFill>
                  <a:schemeClr val="bg1"/>
                </a:solidFill>
              </a:rPr>
            </a:br>
            <a:r>
              <a:rPr lang="tr-TR" sz="3200" dirty="0" smtClean="0">
                <a:solidFill>
                  <a:schemeClr val="bg1"/>
                </a:solidFill>
              </a:rPr>
              <a:t> </a:t>
            </a:r>
            <a:r>
              <a:rPr lang="tr-TR" sz="3200" dirty="0" err="1" smtClean="0">
                <a:solidFill>
                  <a:schemeClr val="bg1"/>
                </a:solidFill>
              </a:rPr>
              <a:t>çalIştIrIlmasI</a:t>
            </a: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5386090"/>
          </a:xfrm>
          <a:prstGeom prst="rect">
            <a:avLst/>
          </a:prstGeom>
        </p:spPr>
        <p:txBody>
          <a:bodyPr wrap="square">
            <a:spAutoFit/>
          </a:bodyPr>
          <a:lstStyle/>
          <a:p>
            <a:pPr algn="just"/>
            <a:r>
              <a:rPr lang="tr-TR" sz="2000" dirty="0" smtClean="0"/>
              <a:t>(4</a:t>
            </a:r>
            <a:r>
              <a:rPr lang="tr-TR" sz="2000" dirty="0"/>
              <a:t>) Veliler, istemeleri halinde çocuklarını bu Yönetmelikte belirtilen şartları taşıması kaydıyla herhangi bir taşımacı ile anlaşarak da taşıtabilirler. Bu hakkın kullanılması halinde taşımacı; bu </a:t>
            </a:r>
            <a:r>
              <a:rPr lang="tr-TR" sz="2000" b="1" dirty="0"/>
              <a:t>Yönetmelikte istenen belge ve bilgileri okul yönetimine bildirir</a:t>
            </a:r>
            <a:r>
              <a:rPr lang="tr-TR" sz="2000" dirty="0"/>
              <a:t>. Okul yönetimi bu bilgi ve belgeleri incelenmek </a:t>
            </a:r>
            <a:r>
              <a:rPr lang="tr-TR" sz="2000" b="1" dirty="0"/>
              <a:t>üzere il ve ilçe milli eğitim müdürlüğüne gönderir</a:t>
            </a:r>
            <a:r>
              <a:rPr lang="tr-TR" sz="2000" dirty="0"/>
              <a:t>. Bu şekildeki taşımaya </a:t>
            </a:r>
            <a:r>
              <a:rPr lang="tr-TR" sz="2000" b="1" dirty="0"/>
              <a:t>mülki idare amirliklerinin onayı ile izin </a:t>
            </a:r>
            <a:r>
              <a:rPr lang="tr-TR" sz="2000" dirty="0"/>
              <a:t>verilebilir. İlgililerine/yararlananlara okul alanının kullandırılmasında farklı muamelede bulunulamaz</a:t>
            </a:r>
            <a:r>
              <a:rPr lang="tr-TR" sz="2000" dirty="0" smtClean="0">
                <a:solidFill>
                  <a:srgbClr val="C00000"/>
                </a:solidFill>
              </a:rPr>
              <a:t>.(</a:t>
            </a:r>
            <a:r>
              <a:rPr lang="tr-TR" sz="2000" dirty="0">
                <a:solidFill>
                  <a:srgbClr val="C00000"/>
                </a:solidFill>
              </a:rPr>
              <a:t>DEĞİŞİKLİK</a:t>
            </a:r>
            <a:r>
              <a:rPr lang="tr-TR" sz="2000" dirty="0">
                <a:solidFill>
                  <a:srgbClr val="00B050"/>
                </a:solidFill>
              </a:rPr>
              <a:t>) (Taşıma yoluyla erişimde uygulanmaz)</a:t>
            </a:r>
          </a:p>
          <a:p>
            <a:pPr algn="just"/>
            <a:endParaRPr lang="tr-TR" sz="2000" dirty="0" smtClean="0"/>
          </a:p>
          <a:p>
            <a:pPr algn="just"/>
            <a:r>
              <a:rPr lang="tr-TR" sz="2000" dirty="0" smtClean="0"/>
              <a:t>(</a:t>
            </a:r>
            <a:r>
              <a:rPr lang="tr-TR" sz="2000" dirty="0"/>
              <a:t>5) Bu madde hükümleri 11/9/2014 tarihli ve 29116 sayılı Resmî </a:t>
            </a:r>
            <a:r>
              <a:rPr lang="tr-TR" sz="2000" dirty="0" err="1"/>
              <a:t>Gazete’de</a:t>
            </a:r>
            <a:r>
              <a:rPr lang="tr-TR" sz="2000" dirty="0"/>
              <a:t> yayımlanarak yürürlüğe giren Milli Eğitim Bakanlığı Taşıma Yoluyla Eğitime Erişim Yönetmeliği kapsamındaki işlemlerde uygulanmaz.</a:t>
            </a:r>
          </a:p>
          <a:p>
            <a:pPr algn="just"/>
            <a:r>
              <a:rPr lang="tr-TR" sz="2000" dirty="0"/>
              <a:t> </a:t>
            </a:r>
          </a:p>
          <a:p>
            <a:pPr algn="just"/>
            <a:r>
              <a:rPr lang="tr-TR" sz="2000" dirty="0"/>
              <a:t>(6) Bu maddeye ilişkin usul ve esasları belirlemeye Milli Eğitim Bakanlığı yetkilidir</a:t>
            </a:r>
            <a:r>
              <a:rPr lang="tr-TR" sz="2000" dirty="0" smtClean="0">
                <a:solidFill>
                  <a:srgbClr val="C00000"/>
                </a:solidFill>
              </a:rPr>
              <a:t>.(YENİ)</a:t>
            </a:r>
            <a:endParaRPr lang="tr-TR" sz="2000" dirty="0">
              <a:solidFill>
                <a:srgbClr val="C00000"/>
              </a:solidFill>
            </a:endParaRPr>
          </a:p>
          <a:p>
            <a:pPr algn="just"/>
            <a:r>
              <a:rPr lang="tr-TR" sz="2000" dirty="0"/>
              <a:t> </a:t>
            </a:r>
          </a:p>
          <a:p>
            <a:pPr algn="just"/>
            <a:r>
              <a:rPr lang="tr-TR" sz="2000" dirty="0"/>
              <a:t>(7) Kreş, gündüz bakımevi ve çocuk kulüpleri bakımından bu maddeye ilişkin usul ve esasları belirlemeye Aile ve Sosyal Politikalar Bakanlığı yetkilidir</a:t>
            </a:r>
            <a:r>
              <a:rPr lang="tr-TR" sz="2000" dirty="0" smtClean="0">
                <a:solidFill>
                  <a:srgbClr val="C00000"/>
                </a:solidFill>
              </a:rPr>
              <a:t>.(YENİ)</a:t>
            </a:r>
            <a:endParaRPr lang="tr-TR" sz="2000" dirty="0">
              <a:solidFill>
                <a:srgbClr val="C00000"/>
              </a:solidFill>
            </a:endParaRPr>
          </a:p>
          <a:p>
            <a:pPr algn="just"/>
            <a:endParaRPr lang="tr-TR" sz="2400" dirty="0"/>
          </a:p>
        </p:txBody>
      </p:sp>
    </p:spTree>
    <p:extLst>
      <p:ext uri="{BB962C8B-B14F-4D97-AF65-F5344CB8AC3E}">
        <p14:creationId xmlns:p14="http://schemas.microsoft.com/office/powerpoint/2010/main" val="382385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
            <a:ext cx="7281862" cy="1126549"/>
          </a:xfrm>
        </p:spPr>
        <p:txBody>
          <a:bodyPr>
            <a:normAutofit fontScale="90000"/>
          </a:bodyPr>
          <a:lstStyle/>
          <a:p>
            <a:pPr algn="ctr"/>
            <a:r>
              <a:rPr lang="tr-TR" sz="3600" dirty="0" smtClean="0">
                <a:solidFill>
                  <a:schemeClr val="bg1"/>
                </a:solidFill>
              </a:rPr>
              <a:t>Okul </a:t>
            </a:r>
            <a:r>
              <a:rPr lang="tr-TR" sz="3600" dirty="0" err="1" smtClean="0">
                <a:solidFill>
                  <a:schemeClr val="bg1"/>
                </a:solidFill>
              </a:rPr>
              <a:t>servİs</a:t>
            </a:r>
            <a:r>
              <a:rPr lang="tr-TR" sz="3600" dirty="0" smtClean="0">
                <a:solidFill>
                  <a:schemeClr val="bg1"/>
                </a:solidFill>
              </a:rPr>
              <a:t> </a:t>
            </a:r>
            <a:r>
              <a:rPr lang="tr-TR" sz="3600" dirty="0" err="1" smtClean="0">
                <a:solidFill>
                  <a:schemeClr val="bg1"/>
                </a:solidFill>
              </a:rPr>
              <a:t>araçlarInI</a:t>
            </a:r>
            <a:r>
              <a:rPr lang="tr-TR" sz="3600" dirty="0" smtClean="0">
                <a:solidFill>
                  <a:schemeClr val="bg1"/>
                </a:solidFill>
              </a:rPr>
              <a:t/>
            </a:r>
            <a:br>
              <a:rPr lang="tr-TR" sz="3600" dirty="0" smtClean="0">
                <a:solidFill>
                  <a:schemeClr val="bg1"/>
                </a:solidFill>
              </a:rPr>
            </a:br>
            <a:r>
              <a:rPr lang="tr-TR" sz="3600" dirty="0" smtClean="0">
                <a:solidFill>
                  <a:schemeClr val="bg1"/>
                </a:solidFill>
              </a:rPr>
              <a:t> </a:t>
            </a:r>
            <a:r>
              <a:rPr lang="tr-TR" sz="3600" dirty="0">
                <a:solidFill>
                  <a:schemeClr val="bg1"/>
                </a:solidFill>
              </a:rPr>
              <a:t>kullanan şoförler</a:t>
            </a: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893647"/>
          </a:xfrm>
          <a:prstGeom prst="rect">
            <a:avLst/>
          </a:prstGeom>
        </p:spPr>
        <p:txBody>
          <a:bodyPr wrap="square">
            <a:spAutoFit/>
          </a:bodyPr>
          <a:lstStyle/>
          <a:p>
            <a:pPr algn="just"/>
            <a:r>
              <a:rPr lang="tr-TR" sz="2400" dirty="0" smtClean="0"/>
              <a:t>a</a:t>
            </a:r>
            <a:r>
              <a:rPr lang="tr-TR" sz="2400" dirty="0"/>
              <a:t>) 26 yaşından gün almış ve </a:t>
            </a:r>
            <a:r>
              <a:rPr lang="tr-TR" sz="2400" b="1" dirty="0"/>
              <a:t>66 yaşından </a:t>
            </a:r>
            <a:r>
              <a:rPr lang="tr-TR" sz="2400" dirty="0"/>
              <a:t>gün almamış olmak</a:t>
            </a:r>
            <a:r>
              <a:rPr lang="tr-TR" sz="2400" dirty="0" smtClean="0">
                <a:solidFill>
                  <a:srgbClr val="C00000"/>
                </a:solidFill>
              </a:rPr>
              <a:t>,(DEĞİŞİKLİK)</a:t>
            </a:r>
            <a:endParaRPr lang="tr-TR" sz="2400" dirty="0">
              <a:solidFill>
                <a:srgbClr val="C00000"/>
              </a:solidFill>
            </a:endParaRPr>
          </a:p>
          <a:p>
            <a:pPr algn="just"/>
            <a:r>
              <a:rPr lang="tr-TR" sz="2400" dirty="0"/>
              <a:t> </a:t>
            </a:r>
          </a:p>
          <a:p>
            <a:pPr algn="just"/>
            <a:r>
              <a:rPr lang="tr-TR" sz="2400" dirty="0"/>
              <a:t>b) Türk Ceza Kanununun 53 üncü maddesinde belirtilen süreler geçmiş ve affa uğramış veya hükmün açıklanmasının geri bırakılmasına karar verilmiş olsa bile;</a:t>
            </a:r>
          </a:p>
          <a:p>
            <a:pPr algn="just"/>
            <a:r>
              <a:rPr lang="tr-TR" sz="2400" dirty="0"/>
              <a:t> </a:t>
            </a:r>
          </a:p>
          <a:p>
            <a:pPr algn="just"/>
            <a:r>
              <a:rPr lang="tr-TR" sz="2400" dirty="0"/>
              <a:t>1) Devletin güvenliğine karşı suçlar, anayasal düzene ve bu düzenin işleyişine karşı suçlar, zimmet, irtikap, rüşvet, hırsızlık, dolandırıcılık, sahtecilik, güveni kötüye kullanma, hileli iflas, ihaleye fesat karıştırma, edimin ifasına fesat karıştırma, suçtan kaynaklanan mal varlığı değerlerini aklama veya kaçakçılık suçlarından mahkum olmamış olmak veya bu suçlardan hakkında devam eden ya da uzlaşmayla neticelenmiş bir kovuşturma bulunmamak</a:t>
            </a:r>
            <a:r>
              <a:rPr lang="tr-TR" sz="2400" dirty="0" smtClean="0">
                <a:solidFill>
                  <a:srgbClr val="C00000"/>
                </a:solidFill>
              </a:rPr>
              <a:t>.(YENİ)</a:t>
            </a:r>
            <a:endParaRPr lang="tr-TR" sz="2400" dirty="0">
              <a:solidFill>
                <a:srgbClr val="C00000"/>
              </a:solidFill>
            </a:endParaRPr>
          </a:p>
          <a:p>
            <a:pPr algn="just"/>
            <a:endParaRPr lang="tr-TR" sz="2400" dirty="0"/>
          </a:p>
        </p:txBody>
      </p:sp>
    </p:spTree>
    <p:extLst>
      <p:ext uri="{BB962C8B-B14F-4D97-AF65-F5344CB8AC3E}">
        <p14:creationId xmlns:p14="http://schemas.microsoft.com/office/powerpoint/2010/main" val="114460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980728"/>
          </a:xfrm>
        </p:spPr>
        <p:txBody>
          <a:bodyPr>
            <a:normAutofit fontScale="90000"/>
          </a:bodyPr>
          <a:lstStyle/>
          <a:p>
            <a:pPr algn="ctr"/>
            <a:r>
              <a:rPr lang="tr-TR" sz="3600" dirty="0" smtClean="0">
                <a:solidFill>
                  <a:schemeClr val="bg1"/>
                </a:solidFill>
              </a:rPr>
              <a:t>Okul </a:t>
            </a:r>
            <a:r>
              <a:rPr lang="tr-TR" sz="3600" dirty="0" err="1">
                <a:solidFill>
                  <a:schemeClr val="bg1"/>
                </a:solidFill>
              </a:rPr>
              <a:t>servİs</a:t>
            </a:r>
            <a:r>
              <a:rPr lang="tr-TR" sz="3600" dirty="0">
                <a:solidFill>
                  <a:schemeClr val="bg1"/>
                </a:solidFill>
              </a:rPr>
              <a:t> </a:t>
            </a:r>
            <a:r>
              <a:rPr lang="tr-TR" sz="3600" dirty="0" err="1">
                <a:solidFill>
                  <a:schemeClr val="bg1"/>
                </a:solidFill>
              </a:rPr>
              <a:t>araçlarInI</a:t>
            </a:r>
            <a:r>
              <a:rPr lang="tr-TR" sz="3600" dirty="0">
                <a:solidFill>
                  <a:schemeClr val="bg1"/>
                </a:solidFill>
              </a:rPr>
              <a:t/>
            </a:r>
            <a:br>
              <a:rPr lang="tr-TR" sz="3600" dirty="0">
                <a:solidFill>
                  <a:schemeClr val="bg1"/>
                </a:solidFill>
              </a:rPr>
            </a:br>
            <a:r>
              <a:rPr lang="tr-TR" sz="3600" dirty="0">
                <a:solidFill>
                  <a:schemeClr val="bg1"/>
                </a:solidFill>
              </a:rPr>
              <a:t> kullanan şoförler</a:t>
            </a:r>
            <a:r>
              <a:rPr lang="tr-TR" sz="3600" dirty="0"/>
              <a:t/>
            </a:r>
            <a:br>
              <a:rPr lang="tr-TR" sz="3600" dirty="0"/>
            </a:b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5016758"/>
          </a:xfrm>
          <a:prstGeom prst="rect">
            <a:avLst/>
          </a:prstGeom>
        </p:spPr>
        <p:txBody>
          <a:bodyPr wrap="square">
            <a:spAutoFit/>
          </a:bodyPr>
          <a:lstStyle/>
          <a:p>
            <a:pPr algn="just"/>
            <a:r>
              <a:rPr lang="tr-TR" sz="2000" dirty="0" smtClean="0"/>
              <a:t>2</a:t>
            </a:r>
            <a:r>
              <a:rPr lang="tr-TR" sz="2000" dirty="0"/>
              <a:t>) Türk Ceza Kanununun </a:t>
            </a:r>
            <a:r>
              <a:rPr lang="tr-TR" sz="2000" b="1" dirty="0"/>
              <a:t>81, 102</a:t>
            </a:r>
            <a:r>
              <a:rPr lang="tr-TR" sz="2000" dirty="0"/>
              <a:t>, 103, 104, 105, 109, </a:t>
            </a:r>
            <a:r>
              <a:rPr lang="tr-TR" sz="2000" b="1" dirty="0"/>
              <a:t>179/3</a:t>
            </a:r>
            <a:r>
              <a:rPr lang="tr-TR" sz="2000" dirty="0"/>
              <a:t>, 188, 190, 191, </a:t>
            </a:r>
            <a:r>
              <a:rPr lang="tr-TR" sz="2000" b="1" dirty="0"/>
              <a:t>226 </a:t>
            </a:r>
            <a:r>
              <a:rPr lang="tr-TR" sz="2000" dirty="0"/>
              <a:t>ve 227 </a:t>
            </a:r>
            <a:r>
              <a:rPr lang="tr-TR" sz="2000" dirty="0" err="1"/>
              <a:t>nci</a:t>
            </a:r>
            <a:r>
              <a:rPr lang="tr-TR" sz="2000" dirty="0"/>
              <a:t> maddelerindeki suçlardan mahkum olmamış olmak veya bu suçlardan hakkında devam eden ya da uzlaşmayla neticelenmiş bir kovuşturma bulunmamak</a:t>
            </a:r>
            <a:r>
              <a:rPr lang="tr-TR" sz="2000" dirty="0" smtClean="0">
                <a:solidFill>
                  <a:srgbClr val="C00000"/>
                </a:solidFill>
              </a:rPr>
              <a:t>,(DEĞİŞİKLİK)</a:t>
            </a:r>
            <a:endParaRPr lang="tr-TR" sz="2000" dirty="0">
              <a:solidFill>
                <a:srgbClr val="C00000"/>
              </a:solidFill>
            </a:endParaRPr>
          </a:p>
          <a:p>
            <a:pPr algn="just"/>
            <a:r>
              <a:rPr lang="tr-TR" sz="2000" dirty="0"/>
              <a:t> </a:t>
            </a:r>
          </a:p>
          <a:p>
            <a:pPr algn="just"/>
            <a:r>
              <a:rPr lang="tr-TR" sz="2000" dirty="0"/>
              <a:t>c) </a:t>
            </a:r>
            <a:r>
              <a:rPr lang="tr-TR" sz="2000" b="1" dirty="0"/>
              <a:t>D sınıfı sürücü belgesi </a:t>
            </a:r>
            <a:r>
              <a:rPr lang="tr-TR" sz="2000" dirty="0"/>
              <a:t>için en az beş yıllık, </a:t>
            </a:r>
            <a:r>
              <a:rPr lang="tr-TR" sz="2000" b="1" dirty="0"/>
              <a:t>D1 sınıfı sürücü belgesi </a:t>
            </a:r>
            <a:r>
              <a:rPr lang="tr-TR" sz="2000" dirty="0"/>
              <a:t>için en az yedi yıllık sürücü belgesine sahip olmak ve her yıl okul servis şoförlüğüne uygun olduğuna dair aile hekiminden rapor almış olmak</a:t>
            </a:r>
            <a:r>
              <a:rPr lang="tr-TR" sz="2000" dirty="0" smtClean="0">
                <a:solidFill>
                  <a:srgbClr val="C00000"/>
                </a:solidFill>
              </a:rPr>
              <a:t>,(DEĞİŞİKLİK)</a:t>
            </a:r>
            <a:endParaRPr lang="tr-TR" sz="2000" dirty="0">
              <a:solidFill>
                <a:srgbClr val="C00000"/>
              </a:solidFill>
            </a:endParaRPr>
          </a:p>
          <a:p>
            <a:pPr algn="just"/>
            <a:r>
              <a:rPr lang="tr-TR" sz="2000" dirty="0"/>
              <a:t> </a:t>
            </a:r>
          </a:p>
          <a:p>
            <a:pPr algn="just"/>
            <a:r>
              <a:rPr lang="tr-TR" sz="2000" dirty="0"/>
              <a:t>ç) Şoförlük mesleği bakımından her beş yılda bir yetkili kuruluşlardan </a:t>
            </a:r>
            <a:r>
              <a:rPr lang="tr-TR" sz="2000" dirty="0" err="1"/>
              <a:t>psikoteknik</a:t>
            </a:r>
            <a:r>
              <a:rPr lang="tr-TR" sz="2000" dirty="0"/>
              <a:t> açıdan sağlıklı olduklarını gösteren rapor almak,</a:t>
            </a:r>
          </a:p>
          <a:p>
            <a:pPr algn="just"/>
            <a:r>
              <a:rPr lang="tr-TR" sz="2000" dirty="0"/>
              <a:t> </a:t>
            </a:r>
          </a:p>
          <a:p>
            <a:pPr algn="just"/>
            <a:r>
              <a:rPr lang="tr-TR" sz="2000" dirty="0"/>
              <a:t>d) Son beş yıl içerisinde; bilinçli taksirli olarak ölümlü trafik kazalarına karışmamış olmak, alkollü olarak araç kullanma ve hız kurallarını ihlal nedeniyle, sürücü belgeleri birden fazla geri alınmamış olmak ve </a:t>
            </a:r>
            <a:r>
              <a:rPr lang="tr-TR" sz="2000" b="1" dirty="0"/>
              <a:t>30/3/2005 tarihli ve 5326 sayılı Kabahatler Kanununun 35 inci maddesinde düzenlenen kabahati işlemeyi alışkanlık haline getirmemiş olmak</a:t>
            </a:r>
            <a:r>
              <a:rPr lang="tr-TR" sz="2000" dirty="0" smtClean="0">
                <a:solidFill>
                  <a:srgbClr val="C00000"/>
                </a:solidFill>
              </a:rPr>
              <a:t>,(DEĞİŞİKLİK)</a:t>
            </a:r>
            <a:endParaRPr lang="tr-TR" sz="2400" dirty="0">
              <a:solidFill>
                <a:srgbClr val="C00000"/>
              </a:solidFill>
            </a:endParaRPr>
          </a:p>
        </p:txBody>
      </p:sp>
    </p:spTree>
    <p:extLst>
      <p:ext uri="{BB962C8B-B14F-4D97-AF65-F5344CB8AC3E}">
        <p14:creationId xmlns:p14="http://schemas.microsoft.com/office/powerpoint/2010/main" val="1465245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16631"/>
            <a:ext cx="7281862" cy="1009917"/>
          </a:xfrm>
        </p:spPr>
        <p:txBody>
          <a:bodyPr>
            <a:normAutofit fontScale="90000"/>
          </a:bodyPr>
          <a:lstStyle/>
          <a:p>
            <a:pPr algn="ctr"/>
            <a:r>
              <a:rPr lang="tr-TR" sz="3600" dirty="0" smtClean="0">
                <a:solidFill>
                  <a:schemeClr val="bg1"/>
                </a:solidFill>
              </a:rPr>
              <a:t>Okul </a:t>
            </a:r>
            <a:r>
              <a:rPr lang="tr-TR" sz="3600" dirty="0" err="1">
                <a:solidFill>
                  <a:schemeClr val="bg1"/>
                </a:solidFill>
              </a:rPr>
              <a:t>servİs</a:t>
            </a:r>
            <a:r>
              <a:rPr lang="tr-TR" sz="3600" dirty="0">
                <a:solidFill>
                  <a:schemeClr val="bg1"/>
                </a:solidFill>
              </a:rPr>
              <a:t> </a:t>
            </a:r>
            <a:r>
              <a:rPr lang="tr-TR" sz="3600" dirty="0" err="1">
                <a:solidFill>
                  <a:schemeClr val="bg1"/>
                </a:solidFill>
              </a:rPr>
              <a:t>araçlarInI</a:t>
            </a:r>
            <a:r>
              <a:rPr lang="tr-TR" sz="3600" dirty="0">
                <a:solidFill>
                  <a:schemeClr val="bg1"/>
                </a:solidFill>
              </a:rPr>
              <a:t/>
            </a:r>
            <a:br>
              <a:rPr lang="tr-TR" sz="3600" dirty="0">
                <a:solidFill>
                  <a:schemeClr val="bg1"/>
                </a:solidFill>
              </a:rPr>
            </a:br>
            <a:r>
              <a:rPr lang="tr-TR" sz="3600" dirty="0">
                <a:solidFill>
                  <a:schemeClr val="bg1"/>
                </a:solidFill>
              </a:rPr>
              <a:t> kullanan şoförler</a:t>
            </a:r>
            <a:r>
              <a:rPr lang="tr-TR" sz="3600" dirty="0"/>
              <a:t/>
            </a:r>
            <a:br>
              <a:rPr lang="tr-TR" sz="3600" dirty="0"/>
            </a:b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5262979"/>
          </a:xfrm>
          <a:prstGeom prst="rect">
            <a:avLst/>
          </a:prstGeom>
        </p:spPr>
        <p:txBody>
          <a:bodyPr wrap="square">
            <a:spAutoFit/>
          </a:bodyPr>
          <a:lstStyle/>
          <a:p>
            <a:pPr algn="just"/>
            <a:r>
              <a:rPr lang="tr-TR" sz="2400" dirty="0" smtClean="0"/>
              <a:t>e</a:t>
            </a:r>
            <a:r>
              <a:rPr lang="tr-TR" sz="2400" dirty="0"/>
              <a:t>) Yurtiçi Yolcu Taşımacılığı Sürücü Mesleki Yeterlilik Belgesine sahip olmak,</a:t>
            </a:r>
          </a:p>
          <a:p>
            <a:pPr algn="just"/>
            <a:r>
              <a:rPr lang="tr-TR" sz="2400" dirty="0"/>
              <a:t> </a:t>
            </a:r>
          </a:p>
          <a:p>
            <a:pPr algn="just"/>
            <a:r>
              <a:rPr lang="tr-TR" sz="2400" dirty="0"/>
              <a:t>f) 21/9/2006 tarihli ve 5544 sayılı Meslekî Yeterlilik Kurumu Kanunu çerçevesinde alınan mesleki yeterlilik belgesine sahip olmak, </a:t>
            </a:r>
            <a:r>
              <a:rPr lang="tr-TR" sz="2400" dirty="0" smtClean="0">
                <a:solidFill>
                  <a:srgbClr val="C00000"/>
                </a:solidFill>
              </a:rPr>
              <a:t>(YENİ) </a:t>
            </a:r>
            <a:r>
              <a:rPr lang="tr-TR" sz="2400" dirty="0" smtClean="0">
                <a:solidFill>
                  <a:srgbClr val="00B050"/>
                </a:solidFill>
              </a:rPr>
              <a:t>3/09/2020</a:t>
            </a:r>
            <a:endParaRPr lang="tr-TR" sz="2400" dirty="0">
              <a:solidFill>
                <a:srgbClr val="00B050"/>
              </a:solidFill>
            </a:endParaRPr>
          </a:p>
          <a:p>
            <a:pPr algn="just"/>
            <a:r>
              <a:rPr lang="tr-TR" sz="2400" dirty="0"/>
              <a:t> </a:t>
            </a:r>
            <a:r>
              <a:rPr lang="tr-TR" sz="2400" dirty="0" smtClean="0"/>
              <a:t>g</a:t>
            </a:r>
            <a:r>
              <a:rPr lang="tr-TR" sz="2400" dirty="0"/>
              <a:t>) Taşıma faaliyeti öncesinde ve sonrasında aracın içini kontrol etmek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ğ) Öğrenci ve çocukların oturarak, güvenli ve rahat bir yolculuk yapmalarını sağlayacak tedbirleri almak, taahhüt ettiği yere kadar valiliklerce belirlenecek okul açılış ve kapanış saatlerine göre Milli Eğitim Bakanlığınca belirlenen azami sürelere uymak suretiyle taşımak, </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h) Bu Yönetmeliğin 6 </a:t>
            </a:r>
            <a:r>
              <a:rPr lang="tr-TR" sz="2400" dirty="0" err="1"/>
              <a:t>ncı</a:t>
            </a:r>
            <a:r>
              <a:rPr lang="tr-TR" sz="2400" dirty="0"/>
              <a:t> maddesinin ikinci fıkrasının (b) bendinde belirtilen sertifikaya sahip olmak</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420820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16631"/>
            <a:ext cx="7281862" cy="1009917"/>
          </a:xfrm>
        </p:spPr>
        <p:txBody>
          <a:bodyPr>
            <a:normAutofit fontScale="90000"/>
          </a:bodyPr>
          <a:lstStyle/>
          <a:p>
            <a:pPr algn="ctr"/>
            <a:r>
              <a:rPr lang="tr-TR" sz="3600" dirty="0" smtClean="0">
                <a:solidFill>
                  <a:schemeClr val="bg1"/>
                </a:solidFill>
              </a:rPr>
              <a:t>Okul </a:t>
            </a:r>
            <a:r>
              <a:rPr lang="tr-TR" sz="3600" dirty="0" err="1" smtClean="0">
                <a:solidFill>
                  <a:schemeClr val="bg1"/>
                </a:solidFill>
              </a:rPr>
              <a:t>servİs</a:t>
            </a:r>
            <a:r>
              <a:rPr lang="tr-TR" sz="3600" dirty="0" smtClean="0">
                <a:solidFill>
                  <a:schemeClr val="bg1"/>
                </a:solidFill>
              </a:rPr>
              <a:t> </a:t>
            </a:r>
            <a:r>
              <a:rPr lang="tr-TR" sz="3600" dirty="0" err="1" smtClean="0">
                <a:solidFill>
                  <a:schemeClr val="bg1"/>
                </a:solidFill>
              </a:rPr>
              <a:t>araçlarIndakİ</a:t>
            </a:r>
            <a:r>
              <a:rPr lang="tr-TR" sz="3600" dirty="0" smtClean="0">
                <a:solidFill>
                  <a:schemeClr val="bg1"/>
                </a:solidFill>
              </a:rPr>
              <a:t> </a:t>
            </a:r>
            <a:r>
              <a:rPr lang="tr-TR" sz="3600" dirty="0" smtClean="0">
                <a:solidFill>
                  <a:schemeClr val="bg1"/>
                </a:solidFill>
              </a:rPr>
              <a:t/>
            </a:r>
            <a:br>
              <a:rPr lang="tr-TR" sz="3600" dirty="0" smtClean="0">
                <a:solidFill>
                  <a:schemeClr val="bg1"/>
                </a:solidFill>
              </a:rPr>
            </a:br>
            <a:r>
              <a:rPr lang="tr-TR" sz="3600" dirty="0" smtClean="0">
                <a:solidFill>
                  <a:schemeClr val="bg1"/>
                </a:solidFill>
              </a:rPr>
              <a:t>rehber </a:t>
            </a:r>
            <a:r>
              <a:rPr lang="tr-TR" sz="3600" dirty="0">
                <a:solidFill>
                  <a:schemeClr val="bg1"/>
                </a:solidFill>
              </a:rPr>
              <a:t>personel</a:t>
            </a: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smtClean="0"/>
              <a:t>a</a:t>
            </a:r>
            <a:r>
              <a:rPr lang="tr-TR" sz="2400" dirty="0"/>
              <a:t>) </a:t>
            </a:r>
            <a:r>
              <a:rPr lang="tr-TR" sz="2400" b="1" dirty="0"/>
              <a:t>22 yaşını </a:t>
            </a:r>
            <a:r>
              <a:rPr lang="tr-TR" sz="2400" dirty="0"/>
              <a:t>doldurmuş ve en az lise mezunu </a:t>
            </a:r>
            <a:r>
              <a:rPr lang="tr-TR" sz="2400" dirty="0" smtClean="0"/>
              <a:t>olmak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b) Türk Ceza Kanununun 53 üncü maddesinde belirtilen süreler geçmiş ve affa uğramış veya hükmün açıklanmasının geri bırakılmasına karar verilmiş olsa bile;</a:t>
            </a:r>
          </a:p>
          <a:p>
            <a:pPr algn="just"/>
            <a:r>
              <a:rPr lang="tr-TR" sz="2400" dirty="0"/>
              <a:t> </a:t>
            </a:r>
          </a:p>
          <a:p>
            <a:pPr algn="just"/>
            <a:r>
              <a:rPr lang="tr-TR" sz="2400" dirty="0"/>
              <a:t>1) Devletin güvenliğine karşı suçlar, anayasal düzene ve bu düzenin işleyişine karşı suçlar, zimmet, irtikap, rüşvet, hırsızlık, dolandırıcılık, sahtecilik, güveni kötüye kullanma, hileli iflas, ihaleye fesat karıştırma, edimin ifasına fesat karıştırma, suçtan kaynaklanan mal varlığı değerlerini aklama veya kaçakçılık suçlarından mahkum olmamış olmak veya bu suçlardan hakkında devam eden ya da uzlaşmayla neticelenmiş bir kovuşturma bulunmamak</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2080780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44623"/>
            <a:ext cx="7281862" cy="1081925"/>
          </a:xfrm>
        </p:spPr>
        <p:txBody>
          <a:bodyPr>
            <a:normAutofit fontScale="90000"/>
          </a:bodyPr>
          <a:lstStyle/>
          <a:p>
            <a:pPr algn="ctr"/>
            <a:r>
              <a:rPr lang="tr-TR" sz="3600" dirty="0" smtClean="0">
                <a:solidFill>
                  <a:schemeClr val="bg1"/>
                </a:solidFill>
              </a:rPr>
              <a:t>Okul </a:t>
            </a:r>
            <a:r>
              <a:rPr lang="tr-TR" sz="3600" dirty="0" err="1">
                <a:solidFill>
                  <a:schemeClr val="bg1"/>
                </a:solidFill>
              </a:rPr>
              <a:t>servİs</a:t>
            </a:r>
            <a:r>
              <a:rPr lang="tr-TR" sz="3600" dirty="0">
                <a:solidFill>
                  <a:schemeClr val="bg1"/>
                </a:solidFill>
              </a:rPr>
              <a:t> </a:t>
            </a:r>
            <a:r>
              <a:rPr lang="tr-TR" sz="3600" dirty="0" err="1">
                <a:solidFill>
                  <a:schemeClr val="bg1"/>
                </a:solidFill>
              </a:rPr>
              <a:t>araçlarIndakİ</a:t>
            </a:r>
            <a:r>
              <a:rPr lang="tr-TR" sz="3600" dirty="0">
                <a:solidFill>
                  <a:schemeClr val="bg1"/>
                </a:solidFill>
              </a:rPr>
              <a:t> </a:t>
            </a:r>
            <a:br>
              <a:rPr lang="tr-TR" sz="3600" dirty="0">
                <a:solidFill>
                  <a:schemeClr val="bg1"/>
                </a:solidFill>
              </a:rPr>
            </a:br>
            <a:r>
              <a:rPr lang="tr-TR" sz="3600" dirty="0">
                <a:solidFill>
                  <a:schemeClr val="bg1"/>
                </a:solidFill>
              </a:rPr>
              <a:t>rehber personel</a:t>
            </a: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893647"/>
          </a:xfrm>
          <a:prstGeom prst="rect">
            <a:avLst/>
          </a:prstGeom>
        </p:spPr>
        <p:txBody>
          <a:bodyPr wrap="square">
            <a:spAutoFit/>
          </a:bodyPr>
          <a:lstStyle/>
          <a:p>
            <a:pPr algn="just"/>
            <a:r>
              <a:rPr lang="tr-TR" sz="2400" dirty="0" smtClean="0"/>
              <a:t>2</a:t>
            </a:r>
            <a:r>
              <a:rPr lang="tr-TR" sz="2400" dirty="0"/>
              <a:t>) Türk Ceza Kanununun </a:t>
            </a:r>
            <a:r>
              <a:rPr lang="tr-TR" sz="2400" b="1" dirty="0"/>
              <a:t>81, 102, </a:t>
            </a:r>
            <a:r>
              <a:rPr lang="tr-TR" sz="2400" dirty="0"/>
              <a:t>103, 104, </a:t>
            </a:r>
            <a:r>
              <a:rPr lang="tr-TR" sz="2400" b="1" dirty="0"/>
              <a:t>105,</a:t>
            </a:r>
            <a:r>
              <a:rPr lang="tr-TR" sz="2400" dirty="0"/>
              <a:t> 109, </a:t>
            </a:r>
            <a:r>
              <a:rPr lang="tr-TR" sz="2400" b="1" dirty="0"/>
              <a:t>179/3,</a:t>
            </a:r>
            <a:r>
              <a:rPr lang="tr-TR" sz="2400" dirty="0"/>
              <a:t> 188, 190, 191, </a:t>
            </a:r>
            <a:r>
              <a:rPr lang="tr-TR" sz="2400" b="1" dirty="0"/>
              <a:t>226 </a:t>
            </a:r>
            <a:r>
              <a:rPr lang="tr-TR" sz="2400" dirty="0"/>
              <a:t>ve 227 </a:t>
            </a:r>
            <a:r>
              <a:rPr lang="tr-TR" sz="2400" dirty="0" err="1"/>
              <a:t>nci</a:t>
            </a:r>
            <a:r>
              <a:rPr lang="tr-TR" sz="2400" dirty="0"/>
              <a:t> maddelerindeki suçlardan mahkum olmamış olmak veya bu suçlardan hakkında devam eden ya da uzlaşmayla neticelenmiş bir kovuşturma bulunmamak</a:t>
            </a:r>
            <a:r>
              <a:rPr lang="tr-TR" sz="2400" dirty="0" smtClean="0">
                <a:solidFill>
                  <a:srgbClr val="C00000"/>
                </a:solidFill>
              </a:rPr>
              <a:t>.(DEĞİŞİKLİK)</a:t>
            </a:r>
            <a:endParaRPr lang="tr-TR" sz="2400" dirty="0">
              <a:solidFill>
                <a:srgbClr val="C00000"/>
              </a:solidFill>
            </a:endParaRPr>
          </a:p>
          <a:p>
            <a:pPr algn="just"/>
            <a:r>
              <a:rPr lang="tr-TR" sz="2400" dirty="0"/>
              <a:t> </a:t>
            </a:r>
          </a:p>
          <a:p>
            <a:pPr algn="just"/>
            <a:r>
              <a:rPr lang="tr-TR" sz="2400" dirty="0"/>
              <a:t>c) Öğrenciler ile çocukların güvenli şekilde servis aracına binip inmelerini ve gerektiğinde karşıdan karşıya geçişlerini sağlamak ve öğrenci ve çocuklar ile iletişim becerilerini geliştirmek amacıyla eğitime katılarak bu Yönetmeliğin 6 </a:t>
            </a:r>
            <a:r>
              <a:rPr lang="tr-TR" sz="2400" dirty="0" err="1"/>
              <a:t>ncı</a:t>
            </a:r>
            <a:r>
              <a:rPr lang="tr-TR" sz="2400" dirty="0"/>
              <a:t> maddesinin ikinci fıkrasının (b) bendinde belirtilen sertifikaya sahip olmak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ç) Her yıl, okul servis rehber personeli olmaya uygun olduğuna dair aile hekimliğinden rapor almış olmak</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3763982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16631"/>
            <a:ext cx="7281862" cy="1009917"/>
          </a:xfrm>
        </p:spPr>
        <p:txBody>
          <a:bodyPr>
            <a:normAutofit fontScale="90000"/>
          </a:bodyPr>
          <a:lstStyle/>
          <a:p>
            <a:pPr algn="ctr"/>
            <a:r>
              <a:rPr lang="tr-TR" sz="3600" dirty="0" smtClean="0">
                <a:solidFill>
                  <a:schemeClr val="bg1"/>
                </a:solidFill>
              </a:rPr>
              <a:t>Okul </a:t>
            </a:r>
            <a:r>
              <a:rPr lang="tr-TR" sz="3600" dirty="0" err="1">
                <a:solidFill>
                  <a:schemeClr val="bg1"/>
                </a:solidFill>
              </a:rPr>
              <a:t>servİs</a:t>
            </a:r>
            <a:r>
              <a:rPr lang="tr-TR" sz="3600" dirty="0">
                <a:solidFill>
                  <a:schemeClr val="bg1"/>
                </a:solidFill>
              </a:rPr>
              <a:t> </a:t>
            </a:r>
            <a:r>
              <a:rPr lang="tr-TR" sz="3600" dirty="0" err="1">
                <a:solidFill>
                  <a:schemeClr val="bg1"/>
                </a:solidFill>
              </a:rPr>
              <a:t>araçlarIndakİ</a:t>
            </a:r>
            <a:r>
              <a:rPr lang="tr-TR" sz="3600" dirty="0">
                <a:solidFill>
                  <a:schemeClr val="bg1"/>
                </a:solidFill>
              </a:rPr>
              <a:t> </a:t>
            </a:r>
            <a:br>
              <a:rPr lang="tr-TR" sz="3600" dirty="0">
                <a:solidFill>
                  <a:schemeClr val="bg1"/>
                </a:solidFill>
              </a:rPr>
            </a:br>
            <a:r>
              <a:rPr lang="tr-TR" sz="3600" dirty="0">
                <a:solidFill>
                  <a:schemeClr val="bg1"/>
                </a:solidFill>
              </a:rPr>
              <a:t>rehber personel</a:t>
            </a: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smtClean="0"/>
              <a:t>d)Taşıt </a:t>
            </a:r>
            <a:r>
              <a:rPr lang="tr-TR" sz="2400" dirty="0"/>
              <a:t>içi düzeni sağlamak, emniyet kemerlerinin takılı olup olmadığını kontrol etmek, okul öncesi eğitim ve ilköğretim öğrencileri ile çocukların inme ve binmeleri sırasında yardımcı olmak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e) Taşıma faaliyeti öncesinde ve sonrasında aracın içini kontrol etmek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f) TS EN ISO 20471 standardına uygun, sarı renkte ve üzerinde reflektif şeritler yer alan ve ön ve arka kısmında “REHBER” yazılı ikaz yeleği </a:t>
            </a:r>
            <a:r>
              <a:rPr lang="tr-TR" sz="2400" dirty="0" smtClean="0"/>
              <a:t>giymek</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g) Taşıma faaliyeti sırasında öğrenci ve çocuklara refakat ederken yardımcı ışıklar (ışıklı çubuk, dur-geç levhası gibi) kullanmak, zorundadır</a:t>
            </a:r>
            <a:r>
              <a:rPr lang="tr-TR" sz="2400" dirty="0" smtClean="0">
                <a:solidFill>
                  <a:srgbClr val="C00000"/>
                </a:solidFill>
              </a:rPr>
              <a:t>.(</a:t>
            </a:r>
            <a:r>
              <a:rPr lang="tr-TR" sz="2400" dirty="0">
                <a:solidFill>
                  <a:srgbClr val="C00000"/>
                </a:solidFill>
              </a:rPr>
              <a:t>YENİ) </a:t>
            </a:r>
          </a:p>
        </p:txBody>
      </p:sp>
    </p:spTree>
    <p:extLst>
      <p:ext uri="{BB962C8B-B14F-4D97-AF65-F5344CB8AC3E}">
        <p14:creationId xmlns:p14="http://schemas.microsoft.com/office/powerpoint/2010/main" val="63846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44623"/>
            <a:ext cx="7281862" cy="1081925"/>
          </a:xfrm>
        </p:spPr>
        <p:txBody>
          <a:bodyPr>
            <a:noAutofit/>
          </a:bodyPr>
          <a:lstStyle/>
          <a:p>
            <a:pPr algn="ctr"/>
            <a:r>
              <a:rPr lang="tr-TR" sz="3200" dirty="0" smtClean="0">
                <a:solidFill>
                  <a:schemeClr val="bg1"/>
                </a:solidFill>
              </a:rPr>
              <a:t>Okul </a:t>
            </a:r>
            <a:r>
              <a:rPr lang="tr-TR" sz="3200" dirty="0" err="1" smtClean="0">
                <a:solidFill>
                  <a:schemeClr val="bg1"/>
                </a:solidFill>
              </a:rPr>
              <a:t>servİs</a:t>
            </a:r>
            <a:r>
              <a:rPr lang="tr-TR" sz="3200" dirty="0" smtClean="0">
                <a:solidFill>
                  <a:schemeClr val="bg1"/>
                </a:solidFill>
              </a:rPr>
              <a:t> </a:t>
            </a:r>
            <a:r>
              <a:rPr lang="tr-TR" sz="3200" dirty="0" err="1" smtClean="0">
                <a:solidFill>
                  <a:schemeClr val="bg1"/>
                </a:solidFill>
              </a:rPr>
              <a:t>araçlarIndakİ</a:t>
            </a:r>
            <a:r>
              <a:rPr lang="tr-TR" sz="3200" dirty="0" smtClean="0">
                <a:solidFill>
                  <a:schemeClr val="bg1"/>
                </a:solidFill>
              </a:rPr>
              <a:t> </a:t>
            </a:r>
            <a:r>
              <a:rPr lang="tr-TR" sz="3200" dirty="0" smtClean="0">
                <a:solidFill>
                  <a:schemeClr val="bg1"/>
                </a:solidFill>
              </a:rPr>
              <a:t/>
            </a:r>
            <a:br>
              <a:rPr lang="tr-TR" sz="3200" dirty="0" smtClean="0">
                <a:solidFill>
                  <a:schemeClr val="bg1"/>
                </a:solidFill>
              </a:rPr>
            </a:br>
            <a:r>
              <a:rPr lang="tr-TR" sz="3200" dirty="0" smtClean="0">
                <a:solidFill>
                  <a:schemeClr val="bg1"/>
                </a:solidFill>
              </a:rPr>
              <a:t>rehber personel ve Şoför</a:t>
            </a:r>
            <a:r>
              <a:rPr lang="tr-TR" sz="3200" dirty="0"/>
              <a:t/>
            </a:r>
            <a:br>
              <a:rPr lang="tr-TR" sz="3200" dirty="0"/>
            </a:br>
            <a:r>
              <a:rPr lang="tr-TR" sz="3200" dirty="0"/>
              <a:t/>
            </a:r>
            <a:br>
              <a:rPr lang="tr-TR" sz="3200" dirty="0"/>
            </a:br>
            <a:endParaRPr lang="tr-TR" sz="3200" b="1" dirty="0" smtClean="0">
              <a:solidFill>
                <a:schemeClr val="bg1"/>
              </a:solidFill>
            </a:endParaRPr>
          </a:p>
        </p:txBody>
      </p:sp>
      <p:sp>
        <p:nvSpPr>
          <p:cNvPr id="10" name="Dikdörtgen 9"/>
          <p:cNvSpPr/>
          <p:nvPr/>
        </p:nvSpPr>
        <p:spPr>
          <a:xfrm>
            <a:off x="128465" y="1340768"/>
            <a:ext cx="9615826" cy="5262979"/>
          </a:xfrm>
          <a:prstGeom prst="rect">
            <a:avLst/>
          </a:prstGeom>
        </p:spPr>
        <p:txBody>
          <a:bodyPr wrap="square">
            <a:spAutoFit/>
          </a:bodyPr>
          <a:lstStyle/>
          <a:p>
            <a:pPr algn="just"/>
            <a:r>
              <a:rPr lang="tr-TR" sz="2400" dirty="0" smtClean="0"/>
              <a:t>(</a:t>
            </a:r>
            <a:r>
              <a:rPr lang="tr-TR" sz="2400" dirty="0"/>
              <a:t>3) Bu maddenin birinci fıkrasının (a), (b), (c), (ç), (d), (e), (f) ve (h) bentleri ile ikinci fıkrasının (a) ve (b) bentlerinde belirtilen şartlara uymayanların özel izin belgesi, yetkili kurumların mülki idare amirleri vasıtasıyla ilgili belediyesine bildirimi üzerine iptal edilir. İptale konu izin belgesi aynı eğitim öğretim yılında yeniden düzenlenemez. Kreş, gündüz bakımevi ve çocuk kulübü servis faaliyetlerinde iptale konu izin belgesi takvim yılı içinde yeniden düzenlenemez</a:t>
            </a:r>
            <a:r>
              <a:rPr lang="tr-TR" sz="2400" dirty="0" smtClean="0">
                <a:solidFill>
                  <a:srgbClr val="C00000"/>
                </a:solidFill>
              </a:rPr>
              <a:t>.(YENİ)</a:t>
            </a:r>
            <a:endParaRPr lang="tr-TR" sz="2400" dirty="0">
              <a:solidFill>
                <a:srgbClr val="C00000"/>
              </a:solidFill>
            </a:endParaRPr>
          </a:p>
          <a:p>
            <a:pPr algn="just"/>
            <a:r>
              <a:rPr lang="tr-TR" sz="2400" dirty="0"/>
              <a:t> </a:t>
            </a:r>
          </a:p>
          <a:p>
            <a:pPr algn="just"/>
            <a:r>
              <a:rPr lang="tr-TR" sz="2400" dirty="0"/>
              <a:t>(4) Bu maddenin birinci fıkrasının (g) ve (ğ) bentleri ile ikinci fıkrasının (c), (ç), (d), (e), (f) ve (g) bentlerindeki şartlara bir eğitim öğretim döneminde üç defa uymadıkları okul yönetimince tespit edilenlerin mülki idare amirleri vasıtasıyla ilgili belediyesine bildirimi üzerine özel izin belgesi iptal edilir</a:t>
            </a:r>
            <a:r>
              <a:rPr lang="tr-TR" sz="2400" dirty="0" smtClean="0">
                <a:solidFill>
                  <a:srgbClr val="C00000"/>
                </a:solidFill>
              </a:rPr>
              <a:t>.(YENİ)</a:t>
            </a:r>
          </a:p>
          <a:p>
            <a:pPr algn="just"/>
            <a:endParaRPr lang="tr-TR" sz="2400" dirty="0"/>
          </a:p>
        </p:txBody>
      </p:sp>
    </p:spTree>
    <p:extLst>
      <p:ext uri="{BB962C8B-B14F-4D97-AF65-F5344CB8AC3E}">
        <p14:creationId xmlns:p14="http://schemas.microsoft.com/office/powerpoint/2010/main" val="453293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36576" y="12483"/>
            <a:ext cx="7281862" cy="1256278"/>
          </a:xfrm>
        </p:spPr>
        <p:txBody>
          <a:bodyPr>
            <a:normAutofit/>
          </a:bodyPr>
          <a:lstStyle/>
          <a:p>
            <a:pPr algn="ctr">
              <a:lnSpc>
                <a:spcPct val="150000"/>
              </a:lnSpc>
              <a:buNone/>
            </a:pPr>
            <a:r>
              <a:rPr lang="tr-TR" sz="3200" b="1" dirty="0" smtClean="0">
                <a:solidFill>
                  <a:schemeClr val="bg1"/>
                </a:solidFill>
              </a:rPr>
              <a:t>TANIMLAR</a:t>
            </a:r>
            <a:endParaRPr lang="tr-TR" sz="3200" b="1" dirty="0" smtClean="0">
              <a:solidFill>
                <a:schemeClr val="bg1"/>
              </a:solidFill>
            </a:endParaRPr>
          </a:p>
        </p:txBody>
      </p:sp>
      <p:sp>
        <p:nvSpPr>
          <p:cNvPr id="10" name="Dikdörtgen 9"/>
          <p:cNvSpPr/>
          <p:nvPr/>
        </p:nvSpPr>
        <p:spPr>
          <a:xfrm>
            <a:off x="416495" y="1340768"/>
            <a:ext cx="9327795" cy="4524315"/>
          </a:xfrm>
          <a:prstGeom prst="rect">
            <a:avLst/>
          </a:prstGeom>
        </p:spPr>
        <p:txBody>
          <a:bodyPr wrap="square">
            <a:spAutoFit/>
          </a:bodyPr>
          <a:lstStyle/>
          <a:p>
            <a:pPr algn="just"/>
            <a:r>
              <a:rPr lang="tr-TR" sz="2400" b="1" dirty="0" smtClean="0"/>
              <a:t>Bakanlık</a:t>
            </a:r>
            <a:r>
              <a:rPr lang="tr-TR" sz="2400" b="1" dirty="0"/>
              <a:t>:</a:t>
            </a:r>
            <a:r>
              <a:rPr lang="tr-TR" sz="2400" dirty="0"/>
              <a:t> İlgisine göre İçişleri Bakanlığını, Ulaştırma, Denizcilik ve Haberleşme Bakanlığını, Milli Eğitim Bakanlığını ve Aile ve Sosyal Politikalar Bakanlığını</a:t>
            </a:r>
            <a:r>
              <a:rPr lang="tr-TR" sz="2400" dirty="0" smtClean="0">
                <a:solidFill>
                  <a:srgbClr val="C00000"/>
                </a:solidFill>
              </a:rPr>
              <a:t>,(YENİ)</a:t>
            </a:r>
          </a:p>
          <a:p>
            <a:pPr algn="just"/>
            <a:r>
              <a:rPr lang="tr-TR" sz="2400" b="1" dirty="0"/>
              <a:t>Çocuk: 0-24 </a:t>
            </a:r>
            <a:r>
              <a:rPr lang="tr-TR" sz="2400" dirty="0"/>
              <a:t>ay yaş grubu kreşe devam eden çocuklar, </a:t>
            </a:r>
            <a:r>
              <a:rPr lang="tr-TR" sz="2400" b="1" dirty="0"/>
              <a:t>25-66 </a:t>
            </a:r>
            <a:r>
              <a:rPr lang="tr-TR" sz="2400" dirty="0"/>
              <a:t>ay yaş grubu gündüz bakımevine devam eden çocuklar ile çocuk kulübüne kayıtlı ilkokul ve ortaokul eğitimine devam eden çocukları, </a:t>
            </a:r>
            <a:r>
              <a:rPr lang="tr-TR" sz="2400" dirty="0" smtClean="0">
                <a:solidFill>
                  <a:srgbClr val="C00000"/>
                </a:solidFill>
              </a:rPr>
              <a:t>(YENİ)</a:t>
            </a:r>
            <a:endParaRPr lang="tr-TR" sz="2400" dirty="0">
              <a:solidFill>
                <a:srgbClr val="C00000"/>
              </a:solidFill>
            </a:endParaRPr>
          </a:p>
          <a:p>
            <a:pPr algn="just"/>
            <a:r>
              <a:rPr lang="tr-TR" sz="2400" b="1" dirty="0" smtClean="0"/>
              <a:t>Kreş</a:t>
            </a:r>
            <a:r>
              <a:rPr lang="tr-TR" sz="2400" b="1" dirty="0"/>
              <a:t>, gündüz bakımevi ve çocuk kulübü taşımacıyı tespit komisyonu: </a:t>
            </a:r>
            <a:r>
              <a:rPr lang="tr-TR" sz="2400" dirty="0"/>
              <a:t>Her yıl ilgili kreş, gündüz bakımevi veya çocuk kulübü kuruluş müdürü başkanlığında, grup sorumluları arasından kuruluş müdürü tarafından belirlenen bir grup sorumlusu (bir asıl, bir yedek üye), çocuğu servisle taşınan veliler arasından idarenin belirleyeceği üç velinin (üç asıl, üç yedek üye) katılımı ile oluşturulacak komisyonu, </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1528827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Sİgorta</a:t>
            </a:r>
            <a:r>
              <a:rPr lang="tr-TR" sz="3600" dirty="0" smtClean="0">
                <a:solidFill>
                  <a:schemeClr val="bg1"/>
                </a:solidFill>
              </a:rPr>
              <a:t> </a:t>
            </a:r>
            <a:r>
              <a:rPr lang="tr-TR" sz="3600" dirty="0">
                <a:solidFill>
                  <a:schemeClr val="bg1"/>
                </a:solidFill>
              </a:rPr>
              <a:t>zorunluluğu</a:t>
            </a:r>
            <a:r>
              <a:rPr lang="tr-TR" sz="3200" dirty="0"/>
              <a:t/>
            </a:r>
            <a:br>
              <a:rPr lang="tr-TR" sz="32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a:t> </a:t>
            </a:r>
            <a:r>
              <a:rPr lang="tr-TR" sz="2400" dirty="0" smtClean="0"/>
              <a:t>  Taşımacılar </a:t>
            </a:r>
            <a:r>
              <a:rPr lang="tr-TR" sz="2400" dirty="0"/>
              <a:t>okul servis araçlarına, Karayolları Trafik Kanununun öngördüğü karayolları motorlu araçlar zorunlu mali sorumluluk sigortası yaptırmak zorundadırlar.</a:t>
            </a:r>
          </a:p>
          <a:p>
            <a:pPr algn="just"/>
            <a:r>
              <a:rPr lang="tr-TR" sz="2400" dirty="0"/>
              <a:t> </a:t>
            </a:r>
          </a:p>
          <a:p>
            <a:pPr algn="just"/>
            <a:r>
              <a:rPr lang="tr-TR" sz="2400" b="1" dirty="0"/>
              <a:t>Sigortasız taşıma yapılamayacağı</a:t>
            </a:r>
          </a:p>
          <a:p>
            <a:pPr algn="just"/>
            <a:r>
              <a:rPr lang="tr-TR" sz="2400" dirty="0"/>
              <a:t> </a:t>
            </a:r>
            <a:r>
              <a:rPr lang="tr-TR" sz="2400" dirty="0" smtClean="0"/>
              <a:t>  Karayolları </a:t>
            </a:r>
            <a:r>
              <a:rPr lang="tr-TR" sz="2400" dirty="0"/>
              <a:t>motorlu araçlar zorunlu mali sorumluluk sigortası bulunmayan okul servis araçları ile öğrenci ve çocuklar taşınamaz. Bu madde hükmüne aykırı olarak faaliyet gösteren araçlar hakkında Karayolları Trafik Kanununun 91 inci maddesi hükmü uygulanır.</a:t>
            </a:r>
          </a:p>
          <a:p>
            <a:pPr algn="just"/>
            <a:endParaRPr lang="tr-TR" sz="2400" dirty="0" smtClean="0"/>
          </a:p>
          <a:p>
            <a:pPr algn="just"/>
            <a:r>
              <a:rPr lang="tr-TR" sz="2400" dirty="0" smtClean="0"/>
              <a:t>  </a:t>
            </a:r>
          </a:p>
          <a:p>
            <a:pPr algn="just"/>
            <a:endParaRPr lang="tr-TR" sz="2400" dirty="0"/>
          </a:p>
        </p:txBody>
      </p:sp>
    </p:spTree>
    <p:extLst>
      <p:ext uri="{BB962C8B-B14F-4D97-AF65-F5344CB8AC3E}">
        <p14:creationId xmlns:p14="http://schemas.microsoft.com/office/powerpoint/2010/main" val="24792785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Denetİm</a:t>
            </a:r>
            <a:r>
              <a:rPr lang="tr-TR" sz="3600" dirty="0" smtClean="0">
                <a:solidFill>
                  <a:schemeClr val="bg1"/>
                </a:solidFill>
              </a:rPr>
              <a:t> </a:t>
            </a:r>
            <a:r>
              <a:rPr lang="tr-TR" sz="3600" dirty="0">
                <a:solidFill>
                  <a:schemeClr val="bg1"/>
                </a:solidFill>
              </a:rPr>
              <a:t>ve </a:t>
            </a:r>
            <a:r>
              <a:rPr lang="tr-TR" sz="3600" dirty="0" err="1" smtClean="0">
                <a:solidFill>
                  <a:schemeClr val="bg1"/>
                </a:solidFill>
              </a:rPr>
              <a:t>yaptIrIm</a:t>
            </a:r>
            <a:r>
              <a:rPr lang="tr-TR" sz="3600" dirty="0"/>
              <a:t/>
            </a:r>
            <a:br>
              <a:rPr lang="tr-TR" sz="3600" dirty="0"/>
            </a:br>
            <a:r>
              <a:rPr lang="tr-TR" sz="3600" dirty="0"/>
              <a:t/>
            </a:r>
            <a:br>
              <a:rPr lang="tr-TR" sz="36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5062924"/>
          </a:xfrm>
          <a:prstGeom prst="rect">
            <a:avLst/>
          </a:prstGeom>
        </p:spPr>
        <p:txBody>
          <a:bodyPr wrap="square">
            <a:spAutoFit/>
          </a:bodyPr>
          <a:lstStyle/>
          <a:p>
            <a:pPr algn="just"/>
            <a:r>
              <a:rPr lang="tr-TR" sz="2300" dirty="0" smtClean="0"/>
              <a:t>(</a:t>
            </a:r>
            <a:r>
              <a:rPr lang="tr-TR" sz="2300" dirty="0"/>
              <a:t>1) Okul servis taşıma faaliyetleri, her eğitim-öğretim yılının birinci ve ikinci dönem başlangıcında valilik ve kaymakamlıklar tarafından oluşturulacak denetim komisyonu marifetiyle denetlenir</a:t>
            </a:r>
            <a:r>
              <a:rPr lang="tr-TR" sz="2300" dirty="0" smtClean="0">
                <a:solidFill>
                  <a:srgbClr val="C00000"/>
                </a:solidFill>
              </a:rPr>
              <a:t>.(YENİ)</a:t>
            </a:r>
            <a:endParaRPr lang="tr-TR" sz="2300" dirty="0">
              <a:solidFill>
                <a:srgbClr val="C00000"/>
              </a:solidFill>
            </a:endParaRPr>
          </a:p>
          <a:p>
            <a:pPr algn="just"/>
            <a:r>
              <a:rPr lang="tr-TR" sz="2300" dirty="0"/>
              <a:t> </a:t>
            </a:r>
          </a:p>
          <a:p>
            <a:pPr algn="just"/>
            <a:r>
              <a:rPr lang="tr-TR" sz="2300" dirty="0"/>
              <a:t>(2) Okul servis araçları kolluk kuvvetlerince de her zaman denetlenebilir</a:t>
            </a:r>
            <a:r>
              <a:rPr lang="tr-TR" sz="2300" dirty="0" smtClean="0"/>
              <a:t>.(YENİ)</a:t>
            </a:r>
            <a:endParaRPr lang="tr-TR" sz="2300" dirty="0"/>
          </a:p>
          <a:p>
            <a:pPr algn="just"/>
            <a:r>
              <a:rPr lang="tr-TR" sz="2300" dirty="0"/>
              <a:t> </a:t>
            </a:r>
          </a:p>
          <a:p>
            <a:pPr algn="just"/>
            <a:r>
              <a:rPr lang="tr-TR" sz="2300" dirty="0"/>
              <a:t>(3) Bu Yönetmelik ve ilgili diğer mevzuat kapsamındaki görev ve yetkileri yönünden Milli Eğitim Bakanlığı, Ulaştırma, Denizcilik ve Haberleşme Bakanlığı, Aile ve Sosyal Politikalar Bakanlığı ve diğer ilgili kuruluşlar da her türlü denetimi yaparlar</a:t>
            </a:r>
            <a:r>
              <a:rPr lang="tr-TR" sz="2300" dirty="0" smtClean="0">
                <a:solidFill>
                  <a:srgbClr val="C00000"/>
                </a:solidFill>
              </a:rPr>
              <a:t>.(YENİ)</a:t>
            </a:r>
            <a:endParaRPr lang="tr-TR" sz="2300" dirty="0">
              <a:solidFill>
                <a:srgbClr val="C00000"/>
              </a:solidFill>
            </a:endParaRPr>
          </a:p>
          <a:p>
            <a:pPr algn="just"/>
            <a:r>
              <a:rPr lang="tr-TR" sz="2300" dirty="0"/>
              <a:t> </a:t>
            </a:r>
          </a:p>
          <a:p>
            <a:pPr algn="just"/>
            <a:r>
              <a:rPr lang="tr-TR" sz="2300" dirty="0"/>
              <a:t>(4) Üçüncü fıkra kapsamındaki denetim faaliyetlerinde bulunan kuruluşlar İçişleri Bakanlığı ile her zaman işbirliği içinde olmak ve Bakanlık talimatlarını yerine getirmek zorundadır</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2250358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Denetİm</a:t>
            </a:r>
            <a:r>
              <a:rPr lang="tr-TR" sz="3600" dirty="0" smtClean="0">
                <a:solidFill>
                  <a:schemeClr val="bg1"/>
                </a:solidFill>
              </a:rPr>
              <a:t> </a:t>
            </a:r>
            <a:r>
              <a:rPr lang="tr-TR" sz="3600" dirty="0">
                <a:solidFill>
                  <a:schemeClr val="bg1"/>
                </a:solidFill>
              </a:rPr>
              <a:t>ve </a:t>
            </a:r>
            <a:r>
              <a:rPr lang="tr-TR" sz="3600" dirty="0" err="1" smtClean="0">
                <a:solidFill>
                  <a:schemeClr val="bg1"/>
                </a:solidFill>
              </a:rPr>
              <a:t>yaptIrIm</a:t>
            </a:r>
            <a:r>
              <a:rPr lang="tr-TR" sz="3600" dirty="0"/>
              <a:t/>
            </a:r>
            <a:br>
              <a:rPr lang="tr-TR" sz="3600" dirty="0"/>
            </a:br>
            <a:r>
              <a:rPr lang="tr-TR" sz="3600" dirty="0"/>
              <a:t/>
            </a:r>
            <a:br>
              <a:rPr lang="tr-TR" sz="3600" dirty="0"/>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524315"/>
          </a:xfrm>
          <a:prstGeom prst="rect">
            <a:avLst/>
          </a:prstGeom>
        </p:spPr>
        <p:txBody>
          <a:bodyPr wrap="square">
            <a:spAutoFit/>
          </a:bodyPr>
          <a:lstStyle/>
          <a:p>
            <a:pPr algn="just"/>
            <a:r>
              <a:rPr lang="tr-TR" sz="2400" dirty="0" smtClean="0"/>
              <a:t>(5</a:t>
            </a:r>
            <a:r>
              <a:rPr lang="tr-TR" sz="2400" dirty="0"/>
              <a:t>) Denetim Komisyonunca ve yetkili kamu kurum ve kuruluşlarınca mülki idare amirleri vasıtasıyla ya da </a:t>
            </a:r>
            <a:r>
              <a:rPr lang="tr-TR" sz="2400" dirty="0" err="1"/>
              <a:t>re’sen</a:t>
            </a:r>
            <a:r>
              <a:rPr lang="tr-TR" sz="2400" dirty="0"/>
              <a:t> mahalli mülki idare amirince bu </a:t>
            </a:r>
            <a:r>
              <a:rPr lang="tr-TR" sz="2400" b="1" dirty="0"/>
              <a:t>Yönetmeliğin 4 üncü ve 5 inci maddesinin birinci fıkrası</a:t>
            </a:r>
            <a:r>
              <a:rPr lang="tr-TR" sz="2400" dirty="0"/>
              <a:t> ile </a:t>
            </a:r>
            <a:r>
              <a:rPr lang="tr-TR" sz="2400" b="1" dirty="0"/>
              <a:t>9 uncu maddesinin üçüncü fıkrasına </a:t>
            </a:r>
            <a:r>
              <a:rPr lang="tr-TR" sz="2400" dirty="0"/>
              <a:t>aykırılığın tespit edilmesi halinde ilgili belediyeye bildirilmek suretiyle </a:t>
            </a:r>
            <a:r>
              <a:rPr lang="tr-TR" sz="2400" b="1" dirty="0"/>
              <a:t>özel izin belgesi iptal </a:t>
            </a:r>
            <a:r>
              <a:rPr lang="tr-TR" sz="2400" dirty="0"/>
              <a:t>ettirilir. Bu Yönetmeliğin </a:t>
            </a:r>
            <a:r>
              <a:rPr lang="tr-TR" sz="2400" b="1" dirty="0"/>
              <a:t>5 inci maddesinin ikinci fıkrası </a:t>
            </a:r>
            <a:r>
              <a:rPr lang="tr-TR" sz="2400" dirty="0"/>
              <a:t>ile </a:t>
            </a:r>
            <a:r>
              <a:rPr lang="tr-TR" sz="2400" b="1" dirty="0"/>
              <a:t>9 uncu maddesinin dördüncü fıkrasına</a:t>
            </a:r>
            <a:r>
              <a:rPr lang="tr-TR" sz="2400" dirty="0"/>
              <a:t> aykırılığın tespit edilmesi halinde </a:t>
            </a:r>
            <a:r>
              <a:rPr lang="tr-TR" sz="2400" b="1" dirty="0"/>
              <a:t>mahalli mülki idare amirleri </a:t>
            </a:r>
            <a:r>
              <a:rPr lang="tr-TR" sz="2400" dirty="0"/>
              <a:t>eksikliğin giderilmesi için süre vererek uyarıda bulunur, </a:t>
            </a:r>
            <a:r>
              <a:rPr lang="tr-TR" sz="2400" b="1" dirty="0"/>
              <a:t>üçüncü uyarıda</a:t>
            </a:r>
            <a:r>
              <a:rPr lang="tr-TR" sz="2400" dirty="0"/>
              <a:t> ilgili belediyesine bildirilmek suretiyle </a:t>
            </a:r>
            <a:r>
              <a:rPr lang="tr-TR" sz="2400" b="1" dirty="0"/>
              <a:t>özel izin belgeleri iptal ettirilir</a:t>
            </a:r>
            <a:r>
              <a:rPr lang="tr-TR" sz="2400" dirty="0"/>
              <a:t>. İptale konu izin belgesi aynı eğitim öğretim yılında yeniden düzenlenemez. Kreş, gündüz bakımevi ve çocuk kulübü servis faaliyetlerinde iptale konu izin belgesi takvim yılı içinde yeniden düzenlenemez </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4149357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Çeşİtlİ</a:t>
            </a:r>
            <a:r>
              <a:rPr lang="tr-TR" sz="3600" dirty="0" smtClean="0">
                <a:solidFill>
                  <a:schemeClr val="bg1"/>
                </a:solidFill>
              </a:rPr>
              <a:t> </a:t>
            </a:r>
            <a:r>
              <a:rPr lang="tr-TR" sz="3600" dirty="0">
                <a:solidFill>
                  <a:schemeClr val="bg1"/>
                </a:solidFill>
              </a:rPr>
              <a:t>hükümler</a:t>
            </a:r>
            <a:br>
              <a:rPr lang="tr-TR" sz="3600" dirty="0">
                <a:solidFill>
                  <a:schemeClr val="bg1"/>
                </a:solidFill>
              </a:rPr>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462760"/>
          </a:xfrm>
          <a:prstGeom prst="rect">
            <a:avLst/>
          </a:prstGeom>
        </p:spPr>
        <p:txBody>
          <a:bodyPr wrap="square">
            <a:spAutoFit/>
          </a:bodyPr>
          <a:lstStyle/>
          <a:p>
            <a:pPr algn="just"/>
            <a:r>
              <a:rPr lang="tr-TR" sz="2000" dirty="0" smtClean="0"/>
              <a:t>(</a:t>
            </a:r>
            <a:r>
              <a:rPr lang="tr-TR" sz="2000" dirty="0"/>
              <a:t>1) Bu Yönetmeliğin uygulamasında Milli Eğitim Bakanlığı, Aile ve Sosyal Politikalar Bakanlığı ile Ulaştırma, Denizcilik ve Haberleşme Bakanlığının yetki ve görevleri dışında kalan hususlarda tereddütleri gidermeye, usul ve esasları belirlemeye İçişleri Bakanlığı yetkilidir. </a:t>
            </a:r>
            <a:r>
              <a:rPr lang="tr-TR" sz="2000" dirty="0" smtClean="0">
                <a:solidFill>
                  <a:srgbClr val="C00000"/>
                </a:solidFill>
              </a:rPr>
              <a:t>(YENİ)</a:t>
            </a:r>
            <a:endParaRPr lang="tr-TR" sz="2000" dirty="0">
              <a:solidFill>
                <a:srgbClr val="C00000"/>
              </a:solidFill>
            </a:endParaRPr>
          </a:p>
          <a:p>
            <a:pPr algn="just"/>
            <a:r>
              <a:rPr lang="tr-TR" sz="2000" dirty="0"/>
              <a:t> </a:t>
            </a:r>
          </a:p>
          <a:p>
            <a:pPr algn="just"/>
            <a:r>
              <a:rPr lang="tr-TR" sz="2000" dirty="0"/>
              <a:t>(2) Taşıt sürücüleri rehber personelin yapacağı dur ve geç işaretlerine uymak zorundadırlar. Uyarılara uymayan sürücülerin kullandığı taşıtların plakaları, işarete uyulmayan yer ve zaman tespit edilerek, EK-5’te yer alan “Rehber Personel Kural İhlali İhbar Tutanağı” tanzim edilerek okul yönetimine en geç üç iş günü içerisinde teslim edilir</a:t>
            </a:r>
            <a:r>
              <a:rPr lang="tr-TR" sz="2000" dirty="0" smtClean="0">
                <a:solidFill>
                  <a:srgbClr val="C00000"/>
                </a:solidFill>
              </a:rPr>
              <a:t>.(YENİ)</a:t>
            </a:r>
            <a:endParaRPr lang="tr-TR" sz="2000" dirty="0">
              <a:solidFill>
                <a:srgbClr val="C00000"/>
              </a:solidFill>
            </a:endParaRPr>
          </a:p>
          <a:p>
            <a:pPr algn="just"/>
            <a:r>
              <a:rPr lang="tr-TR" sz="2000" dirty="0"/>
              <a:t> </a:t>
            </a:r>
          </a:p>
          <a:p>
            <a:pPr algn="just"/>
            <a:r>
              <a:rPr lang="tr-TR" sz="2000" dirty="0"/>
              <a:t>(3) Milli Eğitim Bakanlığı </a:t>
            </a:r>
            <a:r>
              <a:rPr lang="tr-TR" sz="2000" b="1" dirty="0"/>
              <a:t>Taşıma Yoluyla Eğitime Erişim Yönetmeliğinde düzenlenmeyen hususlarda bu Yönetmelik hükümleri </a:t>
            </a:r>
            <a:r>
              <a:rPr lang="tr-TR" sz="2000" dirty="0"/>
              <a:t>uygulanır. Milli Eğitim Bakanlığı Taşıma Yoluyla Eğitime Erişim Yönetmeliği çerçevesindeki taşıma faaliyetlerinde bu Yönetmeliğin 5 inci maddesinin ikinci fıkrasının (b) ve (c) bentleri uygulanmaz</a:t>
            </a:r>
            <a:r>
              <a:rPr lang="tr-TR" sz="2400" dirty="0" smtClean="0">
                <a:solidFill>
                  <a:srgbClr val="C00000"/>
                </a:solidFill>
              </a:rPr>
              <a:t>.(YENİ)</a:t>
            </a:r>
            <a:endParaRPr lang="tr-TR" sz="2400" dirty="0">
              <a:solidFill>
                <a:srgbClr val="C00000"/>
              </a:solidFill>
            </a:endParaRPr>
          </a:p>
        </p:txBody>
      </p:sp>
    </p:spTree>
    <p:extLst>
      <p:ext uri="{BB962C8B-B14F-4D97-AF65-F5344CB8AC3E}">
        <p14:creationId xmlns:p14="http://schemas.microsoft.com/office/powerpoint/2010/main" val="28984193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
            <a:ext cx="7281862" cy="1126548"/>
          </a:xfrm>
        </p:spPr>
        <p:txBody>
          <a:bodyPr>
            <a:normAutofit fontScale="90000"/>
          </a:bodyPr>
          <a:lstStyle/>
          <a:p>
            <a:pPr algn="ctr"/>
            <a:r>
              <a:rPr lang="tr-TR" sz="3600" dirty="0" err="1" smtClean="0">
                <a:solidFill>
                  <a:schemeClr val="bg1"/>
                </a:solidFill>
              </a:rPr>
              <a:t>TaşIma</a:t>
            </a:r>
            <a:r>
              <a:rPr lang="tr-TR" sz="3600" dirty="0" smtClean="0">
                <a:solidFill>
                  <a:schemeClr val="bg1"/>
                </a:solidFill>
              </a:rPr>
              <a:t> </a:t>
            </a:r>
            <a:r>
              <a:rPr lang="tr-TR" sz="3600" dirty="0">
                <a:solidFill>
                  <a:schemeClr val="bg1"/>
                </a:solidFill>
              </a:rPr>
              <a:t>yoluyla </a:t>
            </a:r>
            <a:r>
              <a:rPr lang="tr-TR" sz="3600" dirty="0" err="1" smtClean="0">
                <a:solidFill>
                  <a:schemeClr val="bg1"/>
                </a:solidFill>
              </a:rPr>
              <a:t>eğİtİme</a:t>
            </a:r>
            <a:r>
              <a:rPr lang="tr-TR" sz="3600" dirty="0" smtClean="0">
                <a:solidFill>
                  <a:schemeClr val="bg1"/>
                </a:solidFill>
              </a:rPr>
              <a:t> </a:t>
            </a:r>
            <a:r>
              <a:rPr lang="tr-TR" sz="3600" dirty="0" err="1" smtClean="0">
                <a:solidFill>
                  <a:schemeClr val="bg1"/>
                </a:solidFill>
              </a:rPr>
              <a:t>erİşİme</a:t>
            </a:r>
            <a:r>
              <a:rPr lang="tr-TR" sz="3600" dirty="0" smtClean="0">
                <a:solidFill>
                  <a:schemeClr val="bg1"/>
                </a:solidFill>
              </a:rPr>
              <a:t> </a:t>
            </a:r>
            <a:r>
              <a:rPr lang="tr-TR" sz="3600" dirty="0" err="1" smtClean="0">
                <a:solidFill>
                  <a:schemeClr val="bg1"/>
                </a:solidFill>
              </a:rPr>
              <a:t>İ</a:t>
            </a:r>
            <a:r>
              <a:rPr lang="tr-TR" sz="3600" dirty="0" err="1" smtClean="0">
                <a:solidFill>
                  <a:schemeClr val="bg1"/>
                </a:solidFill>
              </a:rPr>
              <a:t>lİşkİn</a:t>
            </a:r>
            <a:r>
              <a:rPr lang="tr-TR" sz="3600" dirty="0" smtClean="0">
                <a:solidFill>
                  <a:schemeClr val="bg1"/>
                </a:solidFill>
              </a:rPr>
              <a:t> </a:t>
            </a:r>
            <a:r>
              <a:rPr lang="tr-TR" sz="3600" dirty="0" err="1" smtClean="0">
                <a:solidFill>
                  <a:schemeClr val="bg1"/>
                </a:solidFill>
              </a:rPr>
              <a:t>İ</a:t>
            </a:r>
            <a:r>
              <a:rPr lang="tr-TR" sz="3600" dirty="0" err="1" smtClean="0">
                <a:solidFill>
                  <a:schemeClr val="bg1"/>
                </a:solidFill>
              </a:rPr>
              <a:t>stİsnalar</a:t>
            </a:r>
            <a:r>
              <a:rPr lang="tr-TR" sz="3600" dirty="0"/>
              <a:t/>
            </a:r>
            <a:br>
              <a:rPr lang="tr-TR" sz="3600" dirty="0"/>
            </a:br>
            <a:r>
              <a:rPr lang="tr-TR" sz="3200" dirty="0">
                <a:solidFill>
                  <a:schemeClr val="bg1"/>
                </a:solidFill>
              </a:rPr>
              <a:t/>
            </a:r>
            <a:br>
              <a:rPr lang="tr-TR" sz="3200" dirty="0">
                <a:solidFill>
                  <a:schemeClr val="bg1"/>
                </a:solidFill>
              </a:rPr>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3123932"/>
          </a:xfrm>
          <a:prstGeom prst="rect">
            <a:avLst/>
          </a:prstGeom>
        </p:spPr>
        <p:txBody>
          <a:bodyPr wrap="square">
            <a:spAutoFit/>
          </a:bodyPr>
          <a:lstStyle/>
          <a:p>
            <a:pPr algn="just"/>
            <a:r>
              <a:rPr lang="tr-TR" sz="2000" dirty="0" smtClean="0"/>
              <a:t>1</a:t>
            </a:r>
            <a:r>
              <a:rPr lang="tr-TR" sz="2000" dirty="0"/>
              <a:t>) Bu Yönetmeliğin 5 inci maddesinin dördüncü fıkrası Milli Eğitim Bakanlığı Taşıma Yoluyla Eğitime Erişim Yönetmeliği kapsamındaki servis faaliyetlerinde 30/6/2020 tarihine kadar uygulanmaz. Ancak bu taşımalarda kullanılacak taşıtlar için Karayolu Taşıma Yönetmeliğinde öngörülen sigortaların yaptırılması zorunludur.</a:t>
            </a:r>
          </a:p>
          <a:p>
            <a:pPr algn="just"/>
            <a:r>
              <a:rPr lang="tr-TR" sz="2000" dirty="0"/>
              <a:t> </a:t>
            </a:r>
          </a:p>
          <a:p>
            <a:pPr algn="just"/>
            <a:endParaRPr lang="tr-TR" sz="2400" dirty="0"/>
          </a:p>
          <a:p>
            <a:pPr algn="just"/>
            <a:endParaRPr lang="tr-TR" sz="2400" dirty="0" smtClean="0"/>
          </a:p>
          <a:p>
            <a:pPr algn="just"/>
            <a:r>
              <a:rPr lang="tr-TR" sz="2400" dirty="0" smtClean="0"/>
              <a:t>  </a:t>
            </a:r>
          </a:p>
          <a:p>
            <a:pPr algn="just"/>
            <a:endParaRPr lang="tr-TR" sz="2400" dirty="0"/>
          </a:p>
        </p:txBody>
      </p:sp>
    </p:spTree>
    <p:extLst>
      <p:ext uri="{BB962C8B-B14F-4D97-AF65-F5344CB8AC3E}">
        <p14:creationId xmlns:p14="http://schemas.microsoft.com/office/powerpoint/2010/main" val="1513422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129729"/>
            <a:ext cx="7281862" cy="1256278"/>
          </a:xfrm>
        </p:spPr>
        <p:txBody>
          <a:bodyPr>
            <a:normAutofit fontScale="90000"/>
          </a:bodyPr>
          <a:lstStyle/>
          <a:p>
            <a:pPr algn="ctr"/>
            <a:r>
              <a:rPr lang="tr-TR" sz="3600" dirty="0" smtClean="0"/>
              <a:t/>
            </a:r>
            <a:br>
              <a:rPr lang="tr-TR" sz="3600" dirty="0" smtClean="0"/>
            </a:br>
            <a:r>
              <a:rPr lang="tr-TR" sz="3600" dirty="0" err="1" smtClean="0">
                <a:solidFill>
                  <a:schemeClr val="bg1"/>
                </a:solidFill>
              </a:rPr>
              <a:t>Geçİş</a:t>
            </a:r>
            <a:r>
              <a:rPr lang="tr-TR" sz="3600" dirty="0" smtClean="0">
                <a:solidFill>
                  <a:schemeClr val="bg1"/>
                </a:solidFill>
              </a:rPr>
              <a:t> </a:t>
            </a:r>
            <a:r>
              <a:rPr lang="tr-TR" sz="3600" dirty="0" err="1" smtClean="0">
                <a:solidFill>
                  <a:schemeClr val="bg1"/>
                </a:solidFill>
              </a:rPr>
              <a:t>hükümlerİ</a:t>
            </a:r>
            <a:r>
              <a:rPr lang="tr-TR" sz="2400" dirty="0"/>
              <a:t/>
            </a:r>
            <a:br>
              <a:rPr lang="tr-TR" sz="2400" dirty="0"/>
            </a:br>
            <a:r>
              <a:rPr lang="tr-TR" sz="2800" dirty="0"/>
              <a:t/>
            </a:r>
            <a:br>
              <a:rPr lang="tr-TR" sz="2800" dirty="0"/>
            </a:br>
            <a:r>
              <a:rPr lang="tr-TR" sz="3200" dirty="0">
                <a:solidFill>
                  <a:schemeClr val="bg1"/>
                </a:solidFill>
              </a:rPr>
              <a:t/>
            </a:r>
            <a:br>
              <a:rPr lang="tr-TR" sz="3200" dirty="0">
                <a:solidFill>
                  <a:schemeClr val="bg1"/>
                </a:solidFill>
              </a:rPr>
            </a:br>
            <a:r>
              <a:rPr lang="tr-TR" sz="3600" dirty="0"/>
              <a:t/>
            </a:r>
            <a:br>
              <a:rPr lang="tr-TR" sz="3600" dirty="0"/>
            </a:br>
            <a:endParaRPr lang="tr-TR" sz="3600" b="1" dirty="0" smtClean="0">
              <a:solidFill>
                <a:schemeClr val="bg1"/>
              </a:solidFill>
            </a:endParaRPr>
          </a:p>
        </p:txBody>
      </p:sp>
      <p:sp>
        <p:nvSpPr>
          <p:cNvPr id="10" name="Dikdörtgen 9"/>
          <p:cNvSpPr/>
          <p:nvPr/>
        </p:nvSpPr>
        <p:spPr>
          <a:xfrm>
            <a:off x="128465" y="1340768"/>
            <a:ext cx="9615826" cy="4093428"/>
          </a:xfrm>
          <a:prstGeom prst="rect">
            <a:avLst/>
          </a:prstGeom>
        </p:spPr>
        <p:txBody>
          <a:bodyPr wrap="square">
            <a:spAutoFit/>
          </a:bodyPr>
          <a:lstStyle/>
          <a:p>
            <a:pPr algn="just"/>
            <a:r>
              <a:rPr lang="tr-TR" sz="2000" dirty="0"/>
              <a:t>(1) Bu Yönetmeliğin 4 üncü maddesinin birinci fıkrasının (i), (l), (m) ve (o) bendi kapsamına uygun olmayan araçlar 3/9/2018 tarihine kadar uygun hale getirilir. Ancak fabrika çıkışında üzerinde mevzuata uygun renkli cam olan araçlar için bu tarih 3/9/2019 olarak uygulanır.</a:t>
            </a:r>
          </a:p>
          <a:p>
            <a:pPr algn="just"/>
            <a:r>
              <a:rPr lang="tr-TR" sz="2000" dirty="0"/>
              <a:t> </a:t>
            </a:r>
          </a:p>
          <a:p>
            <a:pPr algn="just"/>
            <a:r>
              <a:rPr lang="tr-TR" sz="2000" dirty="0"/>
              <a:t>(2) Bu Yönetmeliğin 6 </a:t>
            </a:r>
            <a:r>
              <a:rPr lang="tr-TR" sz="2000" dirty="0" err="1"/>
              <a:t>ncı</a:t>
            </a:r>
            <a:r>
              <a:rPr lang="tr-TR" sz="2000" dirty="0"/>
              <a:t> maddesinin ikinci fıkrasının (b) bendinde belirtilen sertifikaya sahip olmak zorunda olup belirtilen faaliyetleri yapan kişiler bu sertifikayı 3/9/2018 tarihine kadar almak zorundadırlar.</a:t>
            </a:r>
          </a:p>
          <a:p>
            <a:pPr algn="just"/>
            <a:r>
              <a:rPr lang="tr-TR" sz="2000" dirty="0"/>
              <a:t> </a:t>
            </a:r>
          </a:p>
          <a:p>
            <a:pPr algn="just"/>
            <a:r>
              <a:rPr lang="tr-TR" sz="2000" dirty="0"/>
              <a:t>(3) Bu Yönetmeliğin 9 uncu maddesinin birinci fıkrasının (f) bendinin uygulamasına 3/9/2020 tarihinde geçilir.</a:t>
            </a:r>
          </a:p>
          <a:p>
            <a:pPr algn="just"/>
            <a:r>
              <a:rPr lang="tr-TR" sz="2000" dirty="0"/>
              <a:t> </a:t>
            </a:r>
          </a:p>
          <a:p>
            <a:pPr algn="just"/>
            <a:r>
              <a:rPr lang="tr-TR" sz="2000" dirty="0"/>
              <a:t>(4) Bu Yönetmeliğin 4 üncü maddesi kapsamındaki hususlara uygun olmayan yeni üretilen araçların 1/1/2018 tarihinden itibaren okul servis aracı olarak trafik tescili yapılamaz</a:t>
            </a:r>
            <a:r>
              <a:rPr lang="tr-TR" sz="2000" dirty="0" smtClean="0"/>
              <a:t>.</a:t>
            </a:r>
            <a:endParaRPr lang="tr-TR" sz="2400" dirty="0"/>
          </a:p>
        </p:txBody>
      </p:sp>
    </p:spTree>
    <p:extLst>
      <p:ext uri="{BB962C8B-B14F-4D97-AF65-F5344CB8AC3E}">
        <p14:creationId xmlns:p14="http://schemas.microsoft.com/office/powerpoint/2010/main" val="2891690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64" y="3447869"/>
            <a:ext cx="4684472" cy="29940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2 İçerik Yer Tutucusu"/>
          <p:cNvSpPr txBox="1">
            <a:spLocks/>
          </p:cNvSpPr>
          <p:nvPr/>
        </p:nvSpPr>
        <p:spPr bwMode="auto">
          <a:xfrm>
            <a:off x="5025008" y="3908264"/>
            <a:ext cx="4766346" cy="106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4" rIns="91427" bIns="45714"/>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nSpc>
                <a:spcPct val="90000"/>
              </a:lnSpc>
              <a:spcBef>
                <a:spcPct val="20000"/>
              </a:spcBef>
              <a:buFont typeface="Wingdings 2" pitchFamily="18" charset="2"/>
              <a:buNone/>
              <a:defRPr/>
            </a:pPr>
            <a:r>
              <a:rPr lang="tr-TR" altLang="tr-TR" sz="1200" b="1" dirty="0" smtClean="0">
                <a:solidFill>
                  <a:srgbClr val="FF0000"/>
                </a:solidFill>
              </a:rPr>
              <a:t>Mersin </a:t>
            </a:r>
            <a:r>
              <a:rPr lang="tr-TR" altLang="tr-TR" sz="1200" b="1" dirty="0">
                <a:solidFill>
                  <a:srgbClr val="FF0000"/>
                </a:solidFill>
              </a:rPr>
              <a:t>İl Milli Eğitim Müdürlüğü </a:t>
            </a:r>
          </a:p>
          <a:p>
            <a:pPr>
              <a:lnSpc>
                <a:spcPct val="90000"/>
              </a:lnSpc>
              <a:spcBef>
                <a:spcPct val="20000"/>
              </a:spcBef>
              <a:buFont typeface="Wingdings 2" pitchFamily="18" charset="2"/>
              <a:buNone/>
              <a:defRPr/>
            </a:pPr>
            <a:r>
              <a:rPr lang="tr-TR" altLang="tr-TR" sz="1200" b="1" dirty="0" smtClean="0">
                <a:solidFill>
                  <a:srgbClr val="FF0000"/>
                </a:solidFill>
              </a:rPr>
              <a:t>Dumlupınar </a:t>
            </a:r>
            <a:r>
              <a:rPr lang="tr-TR" altLang="tr-TR" sz="1200" b="1" dirty="0">
                <a:solidFill>
                  <a:srgbClr val="FF0000"/>
                </a:solidFill>
              </a:rPr>
              <a:t>Mahallesi GMK.  Bulvarı </a:t>
            </a:r>
          </a:p>
          <a:p>
            <a:pPr>
              <a:lnSpc>
                <a:spcPct val="90000"/>
              </a:lnSpc>
              <a:spcBef>
                <a:spcPct val="20000"/>
              </a:spcBef>
              <a:buFont typeface="Wingdings 2" pitchFamily="18" charset="2"/>
              <a:buNone/>
              <a:defRPr/>
            </a:pPr>
            <a:r>
              <a:rPr lang="tr-TR" altLang="tr-TR" sz="1200" b="1" dirty="0" smtClean="0">
                <a:solidFill>
                  <a:srgbClr val="FF0000"/>
                </a:solidFill>
              </a:rPr>
              <a:t>Yenişehir </a:t>
            </a:r>
            <a:r>
              <a:rPr lang="tr-TR" altLang="tr-TR" sz="1200" b="1" dirty="0">
                <a:solidFill>
                  <a:srgbClr val="FF0000"/>
                </a:solidFill>
              </a:rPr>
              <a:t>/ MERSİN </a:t>
            </a:r>
          </a:p>
          <a:p>
            <a:pPr>
              <a:lnSpc>
                <a:spcPct val="90000"/>
              </a:lnSpc>
              <a:spcBef>
                <a:spcPct val="20000"/>
              </a:spcBef>
              <a:buFont typeface="Wingdings 2" pitchFamily="18" charset="2"/>
              <a:buNone/>
              <a:defRPr/>
            </a:pPr>
            <a:r>
              <a:rPr lang="tr-TR" altLang="tr-TR" sz="1200" b="1" dirty="0" smtClean="0">
                <a:solidFill>
                  <a:srgbClr val="FF0000"/>
                </a:solidFill>
              </a:rPr>
              <a:t>Telefon</a:t>
            </a:r>
            <a:r>
              <a:rPr lang="tr-TR" altLang="tr-TR" sz="1200" b="1" dirty="0">
                <a:solidFill>
                  <a:srgbClr val="FF0000"/>
                </a:solidFill>
              </a:rPr>
              <a:t>: 0 (324) 327 01 87- 88  </a:t>
            </a:r>
          </a:p>
          <a:p>
            <a:pPr>
              <a:lnSpc>
                <a:spcPct val="90000"/>
              </a:lnSpc>
              <a:spcBef>
                <a:spcPct val="20000"/>
              </a:spcBef>
              <a:buFont typeface="Wingdings 2" pitchFamily="18" charset="2"/>
              <a:buNone/>
              <a:defRPr/>
            </a:pPr>
            <a:r>
              <a:rPr lang="tr-TR" altLang="tr-TR" sz="1200" b="1" dirty="0" smtClean="0">
                <a:solidFill>
                  <a:srgbClr val="FF0000"/>
                </a:solidFill>
              </a:rPr>
              <a:t>Faks    </a:t>
            </a:r>
            <a:r>
              <a:rPr lang="tr-TR" altLang="tr-TR" sz="1200" b="1" dirty="0">
                <a:solidFill>
                  <a:srgbClr val="FF0000"/>
                </a:solidFill>
              </a:rPr>
              <a:t>: 0 (324) 327 35 18- 19 </a:t>
            </a:r>
          </a:p>
          <a:p>
            <a:pPr marL="0" indent="0">
              <a:lnSpc>
                <a:spcPct val="90000"/>
              </a:lnSpc>
              <a:spcBef>
                <a:spcPct val="20000"/>
              </a:spcBef>
              <a:defRPr/>
            </a:pPr>
            <a:endParaRPr lang="tr-TR" altLang="tr-TR" sz="1100" dirty="0">
              <a:solidFill>
                <a:srgbClr val="000000"/>
              </a:solidFill>
              <a:latin typeface="Constantia" pitchFamily="18" charset="0"/>
            </a:endParaRPr>
          </a:p>
        </p:txBody>
      </p:sp>
      <p:pic>
        <p:nvPicPr>
          <p:cNvPr id="7" name="Picture 3" descr="Kalitest_iso9001_2008_Turkak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2706" y="4969515"/>
            <a:ext cx="2998864" cy="155739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etin kutusu 2"/>
          <p:cNvSpPr txBox="1"/>
          <p:nvPr/>
        </p:nvSpPr>
        <p:spPr>
          <a:xfrm>
            <a:off x="886860" y="1892660"/>
            <a:ext cx="8218532" cy="701731"/>
          </a:xfrm>
          <a:prstGeom prst="rect">
            <a:avLst/>
          </a:prstGeom>
          <a:noFill/>
        </p:spPr>
        <p:txBody>
          <a:bodyPr wrap="none" rtlCol="0">
            <a:spAutoFit/>
          </a:bodyPr>
          <a:lstStyle/>
          <a:p>
            <a:pPr algn="ctr">
              <a:lnSpc>
                <a:spcPct val="90000"/>
              </a:lnSpc>
              <a:spcBef>
                <a:spcPct val="20000"/>
              </a:spcBef>
              <a:buFont typeface="Wingdings 2" pitchFamily="18" charset="2"/>
              <a:buNone/>
              <a:defRPr/>
            </a:pPr>
            <a:r>
              <a:rPr lang="tr-TR" altLang="tr-TR" sz="4400" i="1" dirty="0" smtClean="0">
                <a:solidFill>
                  <a:srgbClr val="000000"/>
                </a:solidFill>
                <a:latin typeface="Constantia" pitchFamily="18" charset="0"/>
              </a:rPr>
              <a:t>İL MİLLİ </a:t>
            </a:r>
            <a:r>
              <a:rPr lang="tr-TR" altLang="tr-TR" sz="4400" i="1" dirty="0">
                <a:solidFill>
                  <a:srgbClr val="000000"/>
                </a:solidFill>
                <a:latin typeface="Constantia" pitchFamily="18" charset="0"/>
              </a:rPr>
              <a:t>EĞİTİM </a:t>
            </a:r>
            <a:r>
              <a:rPr lang="tr-TR" altLang="tr-TR" sz="4400" i="1" dirty="0" smtClean="0">
                <a:solidFill>
                  <a:srgbClr val="000000"/>
                </a:solidFill>
                <a:latin typeface="Constantia" pitchFamily="18" charset="0"/>
              </a:rPr>
              <a:t>MÜDÜRLÜĞÜ </a:t>
            </a:r>
            <a:endParaRPr lang="tr-TR" sz="4400" dirty="0"/>
          </a:p>
        </p:txBody>
      </p:sp>
    </p:spTree>
    <p:extLst>
      <p:ext uri="{BB962C8B-B14F-4D97-AF65-F5344CB8AC3E}">
        <p14:creationId xmlns:p14="http://schemas.microsoft.com/office/powerpoint/2010/main" val="4191032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36576" y="12483"/>
            <a:ext cx="7281862" cy="1256278"/>
          </a:xfrm>
        </p:spPr>
        <p:txBody>
          <a:bodyPr>
            <a:normAutofit/>
          </a:bodyPr>
          <a:lstStyle/>
          <a:p>
            <a:pPr algn="ctr">
              <a:lnSpc>
                <a:spcPct val="150000"/>
              </a:lnSpc>
              <a:buNone/>
            </a:pPr>
            <a:r>
              <a:rPr lang="tr-TR" sz="3200" b="1" dirty="0" smtClean="0">
                <a:solidFill>
                  <a:schemeClr val="bg1"/>
                </a:solidFill>
              </a:rPr>
              <a:t>TANIMLAR</a:t>
            </a:r>
            <a:endParaRPr lang="tr-TR" sz="3200" b="1" dirty="0" smtClean="0">
              <a:solidFill>
                <a:schemeClr val="bg1"/>
              </a:solidFill>
            </a:endParaRPr>
          </a:p>
        </p:txBody>
      </p:sp>
      <p:sp>
        <p:nvSpPr>
          <p:cNvPr id="10" name="Dikdörtgen 9"/>
          <p:cNvSpPr/>
          <p:nvPr/>
        </p:nvSpPr>
        <p:spPr>
          <a:xfrm>
            <a:off x="272480" y="1340768"/>
            <a:ext cx="9361040" cy="4524315"/>
          </a:xfrm>
          <a:prstGeom prst="rect">
            <a:avLst/>
          </a:prstGeom>
        </p:spPr>
        <p:txBody>
          <a:bodyPr wrap="square">
            <a:spAutoFit/>
          </a:bodyPr>
          <a:lstStyle/>
          <a:p>
            <a:pPr algn="just"/>
            <a:r>
              <a:rPr lang="tr-TR" sz="2400" b="1" dirty="0" smtClean="0"/>
              <a:t>Okul</a:t>
            </a:r>
            <a:r>
              <a:rPr lang="tr-TR" sz="2400" b="1" dirty="0"/>
              <a:t>: </a:t>
            </a:r>
            <a:r>
              <a:rPr lang="tr-TR" sz="2400" dirty="0">
                <a:solidFill>
                  <a:srgbClr val="00B050"/>
                </a:solidFill>
              </a:rPr>
              <a:t>Okul öncesi, ilköğretim, orta öğretim  </a:t>
            </a:r>
            <a:r>
              <a:rPr lang="tr-TR" sz="2400" dirty="0"/>
              <a:t>kurumları ile </a:t>
            </a:r>
            <a:r>
              <a:rPr lang="tr-TR" sz="2400" b="1" dirty="0">
                <a:solidFill>
                  <a:srgbClr val="FFC000"/>
                </a:solidFill>
              </a:rPr>
              <a:t>kreş, gündüz bakımevi ve çocuk kulüplerini</a:t>
            </a:r>
            <a:r>
              <a:rPr lang="tr-TR" sz="2400" dirty="0" smtClean="0">
                <a:solidFill>
                  <a:srgbClr val="FFC000"/>
                </a:solidFill>
              </a:rPr>
              <a:t>,</a:t>
            </a:r>
            <a:r>
              <a:rPr lang="tr-TR" sz="2400" dirty="0" smtClean="0">
                <a:solidFill>
                  <a:srgbClr val="C00000"/>
                </a:solidFill>
              </a:rPr>
              <a:t>(YENİ)</a:t>
            </a:r>
          </a:p>
          <a:p>
            <a:pPr algn="just"/>
            <a:r>
              <a:rPr lang="tr-TR" sz="2400" b="1" dirty="0"/>
              <a:t>Okul öncesi öğrenci: </a:t>
            </a:r>
            <a:r>
              <a:rPr lang="tr-TR" sz="2400" dirty="0"/>
              <a:t>Okul öncesi eğitim kurumlarına devam eden çocukları,</a:t>
            </a:r>
          </a:p>
          <a:p>
            <a:pPr algn="just"/>
            <a:r>
              <a:rPr lang="tr-TR" sz="2400" b="1" dirty="0" smtClean="0"/>
              <a:t>Okul </a:t>
            </a:r>
            <a:r>
              <a:rPr lang="tr-TR" sz="2400" b="1" dirty="0"/>
              <a:t>servis aracı: </a:t>
            </a:r>
            <a:r>
              <a:rPr lang="tr-TR" sz="2400" dirty="0"/>
              <a:t>Genel olarak okul öncesi eğitim ve zorunlu eğitim kapsamında öğrenciler ile çocukların taşınmalarında kullanılan ve bu Yönetmelikle belirlenen şartları haiz ticari tescilli yolcu taşımaya mahsus taşıtı</a:t>
            </a:r>
            <a:r>
              <a:rPr lang="tr-TR" sz="2400" dirty="0" smtClean="0">
                <a:solidFill>
                  <a:srgbClr val="C00000"/>
                </a:solidFill>
              </a:rPr>
              <a:t>,(YENİ)</a:t>
            </a:r>
            <a:endParaRPr lang="tr-TR" sz="2400" dirty="0">
              <a:solidFill>
                <a:srgbClr val="C00000"/>
              </a:solidFill>
            </a:endParaRPr>
          </a:p>
          <a:p>
            <a:pPr algn="just"/>
            <a:r>
              <a:rPr lang="tr-TR" sz="2400" b="1" dirty="0"/>
              <a:t>Okul yönetimi: </a:t>
            </a:r>
            <a:r>
              <a:rPr lang="tr-TR" sz="2400" dirty="0"/>
              <a:t>Okul öncesi eğitim, ilköğretim, ortaöğretim okul yönetimleri ile kreş, gündüz bakımevi, çocuk kulübü yönetimlerini</a:t>
            </a:r>
            <a:r>
              <a:rPr lang="tr-TR" sz="2400" dirty="0" smtClean="0">
                <a:solidFill>
                  <a:srgbClr val="C00000"/>
                </a:solidFill>
              </a:rPr>
              <a:t>,(YENİ)</a:t>
            </a:r>
            <a:endParaRPr lang="tr-TR" sz="2400" dirty="0">
              <a:solidFill>
                <a:srgbClr val="C00000"/>
              </a:solidFill>
            </a:endParaRPr>
          </a:p>
          <a:p>
            <a:r>
              <a:rPr lang="tr-TR" sz="2400" dirty="0"/>
              <a:t> </a:t>
            </a:r>
          </a:p>
          <a:p>
            <a:endParaRPr lang="tr-TR" sz="2400" dirty="0"/>
          </a:p>
        </p:txBody>
      </p:sp>
    </p:spTree>
    <p:extLst>
      <p:ext uri="{BB962C8B-B14F-4D97-AF65-F5344CB8AC3E}">
        <p14:creationId xmlns:p14="http://schemas.microsoft.com/office/powerpoint/2010/main" val="1259075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36576" y="12483"/>
            <a:ext cx="7281862" cy="1256278"/>
          </a:xfrm>
        </p:spPr>
        <p:txBody>
          <a:bodyPr>
            <a:normAutofit/>
          </a:bodyPr>
          <a:lstStyle/>
          <a:p>
            <a:pPr algn="ctr">
              <a:lnSpc>
                <a:spcPct val="150000"/>
              </a:lnSpc>
              <a:buNone/>
            </a:pPr>
            <a:r>
              <a:rPr lang="tr-TR" sz="3200" b="1" dirty="0" smtClean="0">
                <a:solidFill>
                  <a:schemeClr val="bg1"/>
                </a:solidFill>
              </a:rPr>
              <a:t>TANIMLAR</a:t>
            </a:r>
          </a:p>
        </p:txBody>
      </p:sp>
      <p:sp>
        <p:nvSpPr>
          <p:cNvPr id="10" name="Dikdörtgen 9"/>
          <p:cNvSpPr/>
          <p:nvPr/>
        </p:nvSpPr>
        <p:spPr>
          <a:xfrm>
            <a:off x="128463" y="1340768"/>
            <a:ext cx="9615827" cy="4893647"/>
          </a:xfrm>
          <a:prstGeom prst="rect">
            <a:avLst/>
          </a:prstGeom>
        </p:spPr>
        <p:txBody>
          <a:bodyPr wrap="square">
            <a:spAutoFit/>
          </a:bodyPr>
          <a:lstStyle/>
          <a:p>
            <a:pPr algn="just"/>
            <a:r>
              <a:rPr lang="tr-TR" sz="2400" b="1" dirty="0" smtClean="0"/>
              <a:t>Özel </a:t>
            </a:r>
            <a:r>
              <a:rPr lang="tr-TR" sz="2400" b="1" dirty="0"/>
              <a:t>izin belgesi: </a:t>
            </a:r>
            <a:r>
              <a:rPr lang="tr-TR" sz="2400" dirty="0"/>
              <a:t>Karayolları Trafik Kanunu, Büyükşehir Belediyesi Kanunu, Belediye Kanunu, 18/7/1997 tarihli ve 23053 mükerrer sayılı Resmî </a:t>
            </a:r>
            <a:r>
              <a:rPr lang="tr-TR" sz="2400" dirty="0" err="1"/>
              <a:t>Gazete’de</a:t>
            </a:r>
            <a:r>
              <a:rPr lang="tr-TR" sz="2400" dirty="0"/>
              <a:t> yayımlanan Karayolları Trafik Yönetmeliği ve bu Yönetmelik ile Ulaşım Koordinasyon Merkezi (UKOME), il-ilçe trafik komisyonu kararlarına uygunluğu anlaşılan okul servis araçlarına </a:t>
            </a:r>
            <a:r>
              <a:rPr lang="tr-TR" sz="2400" b="1" dirty="0"/>
              <a:t>büyükşehirlerde ilgili büyükşehir belediyeleri</a:t>
            </a:r>
            <a:r>
              <a:rPr lang="tr-TR" sz="2400" dirty="0"/>
              <a:t>, diğer yerlerde ise </a:t>
            </a:r>
            <a:r>
              <a:rPr lang="tr-TR" sz="2400" b="1" dirty="0"/>
              <a:t>ilgili belediyeler </a:t>
            </a:r>
            <a:r>
              <a:rPr lang="tr-TR" sz="2400" dirty="0"/>
              <a:t>tarafından verilen ve okul servis aracının ilgili büyükşehir belediyesi/belediye sınırları içinde </a:t>
            </a:r>
            <a:r>
              <a:rPr lang="tr-TR" sz="2400" b="1" i="1" dirty="0"/>
              <a:t>izleyeceği güzergah ile işletenini, şoförünü, rehber personelini, taşıtın plakasını, cinsini, taşıma sınırını belirten belgeyi </a:t>
            </a:r>
            <a:r>
              <a:rPr lang="tr-TR" sz="2400" dirty="0"/>
              <a:t>(EK-1),</a:t>
            </a:r>
          </a:p>
          <a:p>
            <a:pPr algn="just"/>
            <a:r>
              <a:rPr lang="tr-TR" sz="2400" b="1" dirty="0"/>
              <a:t>Rehber personel: </a:t>
            </a:r>
            <a:r>
              <a:rPr lang="tr-TR" sz="2400" dirty="0"/>
              <a:t>Bu Yönetmelikte verilen görevleri yapmak üzere </a:t>
            </a:r>
            <a:r>
              <a:rPr lang="tr-TR" sz="2400" b="1" dirty="0">
                <a:solidFill>
                  <a:srgbClr val="00B050"/>
                </a:solidFill>
              </a:rPr>
              <a:t>yükseköğretim ve ortaöğretim kurumlarına öğrenci taşıyanlar hariç</a:t>
            </a:r>
            <a:r>
              <a:rPr lang="tr-TR" sz="2400" dirty="0"/>
              <a:t>, okul servis araçlarında şoför dışında bulunacak görevliyi</a:t>
            </a:r>
            <a:r>
              <a:rPr lang="tr-TR" sz="2400" dirty="0" smtClean="0"/>
              <a:t>,</a:t>
            </a:r>
            <a:endParaRPr lang="tr-TR" sz="2400" dirty="0"/>
          </a:p>
          <a:p>
            <a:endParaRPr lang="tr-TR" sz="2400" dirty="0"/>
          </a:p>
        </p:txBody>
      </p:sp>
    </p:spTree>
    <p:extLst>
      <p:ext uri="{BB962C8B-B14F-4D97-AF65-F5344CB8AC3E}">
        <p14:creationId xmlns:p14="http://schemas.microsoft.com/office/powerpoint/2010/main" val="2671598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gn="ctr">
              <a:lnSpc>
                <a:spcPct val="150000"/>
              </a:lnSpc>
              <a:buNone/>
            </a:pPr>
            <a:r>
              <a:rPr lang="tr-TR" sz="3200" b="1" dirty="0" smtClean="0">
                <a:solidFill>
                  <a:schemeClr val="bg1"/>
                </a:solidFill>
              </a:rPr>
              <a:t>TANIMLAR</a:t>
            </a:r>
            <a:endParaRPr lang="tr-TR" sz="3200" b="1" dirty="0" smtClean="0">
              <a:solidFill>
                <a:schemeClr val="bg1"/>
              </a:solidFill>
            </a:endParaRPr>
          </a:p>
        </p:txBody>
      </p:sp>
      <p:sp>
        <p:nvSpPr>
          <p:cNvPr id="10" name="Dikdörtgen 9"/>
          <p:cNvSpPr/>
          <p:nvPr/>
        </p:nvSpPr>
        <p:spPr>
          <a:xfrm>
            <a:off x="128464" y="1340768"/>
            <a:ext cx="9721080" cy="4893647"/>
          </a:xfrm>
          <a:prstGeom prst="rect">
            <a:avLst/>
          </a:prstGeom>
        </p:spPr>
        <p:txBody>
          <a:bodyPr wrap="square">
            <a:spAutoFit/>
          </a:bodyPr>
          <a:lstStyle/>
          <a:p>
            <a:pPr algn="just"/>
            <a:r>
              <a:rPr lang="tr-TR" sz="2400" b="1" dirty="0" smtClean="0"/>
              <a:t>Servis </a:t>
            </a:r>
            <a:r>
              <a:rPr lang="tr-TR" sz="2400" b="1" dirty="0"/>
              <a:t>başlangıç bitiş noktası: </a:t>
            </a:r>
            <a:r>
              <a:rPr lang="tr-TR" sz="2400" dirty="0"/>
              <a:t>Okul servis araçlarının taşıma faaliyeti kapsamında yolcuları bindirmek, indirmek gayesi ile önceden belirlenmiş yeri</a:t>
            </a:r>
            <a:r>
              <a:rPr lang="tr-TR" sz="2400" dirty="0" smtClean="0">
                <a:solidFill>
                  <a:srgbClr val="C00000"/>
                </a:solidFill>
              </a:rPr>
              <a:t>,(YENİ)</a:t>
            </a:r>
          </a:p>
          <a:p>
            <a:pPr algn="just"/>
            <a:r>
              <a:rPr lang="tr-TR" sz="2400" b="1" dirty="0"/>
              <a:t>Servis denetim komisyonu: </a:t>
            </a:r>
            <a:r>
              <a:rPr lang="tr-TR" sz="2400" dirty="0"/>
              <a:t>Valilik ve kaymakamlıklarca </a:t>
            </a:r>
            <a:r>
              <a:rPr lang="tr-TR" sz="2400" b="1" dirty="0"/>
              <a:t>Milli Eğitim, Emniyet, Jandarma, Belediye</a:t>
            </a:r>
            <a:r>
              <a:rPr lang="tr-TR" sz="2400" dirty="0"/>
              <a:t> ve uygun görülen diğer kurum temsilcilerinden oluşturulan komisyonu</a:t>
            </a:r>
            <a:r>
              <a:rPr lang="tr-TR" sz="2400" dirty="0" smtClean="0">
                <a:solidFill>
                  <a:srgbClr val="C00000"/>
                </a:solidFill>
              </a:rPr>
              <a:t>,(YENİ)</a:t>
            </a:r>
            <a:endParaRPr lang="tr-TR" sz="2400" dirty="0">
              <a:solidFill>
                <a:srgbClr val="C00000"/>
              </a:solidFill>
            </a:endParaRPr>
          </a:p>
          <a:p>
            <a:pPr algn="just"/>
            <a:r>
              <a:rPr lang="tr-TR" sz="2400" b="1" dirty="0" smtClean="0"/>
              <a:t>Şoför</a:t>
            </a:r>
            <a:r>
              <a:rPr lang="tr-TR" sz="2400" b="1" dirty="0"/>
              <a:t>:</a:t>
            </a:r>
            <a:r>
              <a:rPr lang="tr-TR" sz="2400" dirty="0"/>
              <a:t> Karayolunda ticari olarak tescil edilmiş bir motorlu taşıtı süren kişiyi,</a:t>
            </a:r>
          </a:p>
          <a:p>
            <a:pPr algn="just"/>
            <a:r>
              <a:rPr lang="tr-TR" sz="2400" b="1" dirty="0"/>
              <a:t>Taşıma: </a:t>
            </a:r>
            <a:r>
              <a:rPr lang="tr-TR" sz="2400" dirty="0"/>
              <a:t>Bir ücret karşılığında okul öncesi ve zorunlu eğitim kapsamındaki öğrenciler ile çocukların karayolunda otobüs cinsi taşıtlarla evden okula/kreşe/gündüz bakımevine/çocuk kulübüne, buralardan eve taşınmasını</a:t>
            </a:r>
            <a:r>
              <a:rPr lang="tr-TR" sz="2400" dirty="0" smtClean="0">
                <a:solidFill>
                  <a:srgbClr val="C00000"/>
                </a:solidFill>
              </a:rPr>
              <a:t>,(YENİ)</a:t>
            </a:r>
            <a:endParaRPr lang="tr-TR" sz="2400" dirty="0">
              <a:solidFill>
                <a:srgbClr val="C00000"/>
              </a:solidFill>
            </a:endParaRPr>
          </a:p>
          <a:p>
            <a:pPr algn="just"/>
            <a:r>
              <a:rPr lang="tr-TR" sz="2400" b="1" dirty="0"/>
              <a:t>Taşımacı: </a:t>
            </a:r>
            <a:r>
              <a:rPr lang="tr-TR" sz="2400" dirty="0"/>
              <a:t>Öğrenciler ve çocukların bir ücret karşılığı taşımasını üstlenen </a:t>
            </a:r>
            <a:r>
              <a:rPr lang="tr-TR" sz="2400" i="1" dirty="0"/>
              <a:t>gerçek veya tüzel </a:t>
            </a:r>
            <a:r>
              <a:rPr lang="tr-TR" sz="2400" dirty="0"/>
              <a:t>kişileri</a:t>
            </a:r>
            <a:r>
              <a:rPr lang="tr-TR" sz="2400" dirty="0" smtClean="0"/>
              <a:t>,</a:t>
            </a:r>
            <a:endParaRPr lang="tr-TR" sz="2400" dirty="0"/>
          </a:p>
        </p:txBody>
      </p:sp>
    </p:spTree>
    <p:extLst>
      <p:ext uri="{BB962C8B-B14F-4D97-AF65-F5344CB8AC3E}">
        <p14:creationId xmlns:p14="http://schemas.microsoft.com/office/powerpoint/2010/main" val="74944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gn="ctr">
              <a:lnSpc>
                <a:spcPct val="150000"/>
              </a:lnSpc>
              <a:buNone/>
            </a:pPr>
            <a:r>
              <a:rPr lang="tr-TR" sz="3200" b="1" dirty="0" smtClean="0">
                <a:solidFill>
                  <a:schemeClr val="bg1"/>
                </a:solidFill>
              </a:rPr>
              <a:t>TANIMLAR</a:t>
            </a:r>
            <a:endParaRPr lang="tr-TR" sz="3200" b="1" dirty="0" smtClean="0">
              <a:solidFill>
                <a:schemeClr val="bg1"/>
              </a:solidFill>
            </a:endParaRPr>
          </a:p>
        </p:txBody>
      </p:sp>
      <p:sp>
        <p:nvSpPr>
          <p:cNvPr id="10" name="Dikdörtgen 9"/>
          <p:cNvSpPr/>
          <p:nvPr/>
        </p:nvSpPr>
        <p:spPr>
          <a:xfrm>
            <a:off x="200471" y="1340768"/>
            <a:ext cx="9543819" cy="4154984"/>
          </a:xfrm>
          <a:prstGeom prst="rect">
            <a:avLst/>
          </a:prstGeom>
        </p:spPr>
        <p:txBody>
          <a:bodyPr wrap="square">
            <a:spAutoFit/>
          </a:bodyPr>
          <a:lstStyle/>
          <a:p>
            <a:pPr algn="just"/>
            <a:r>
              <a:rPr lang="tr-TR" sz="2400" b="1" dirty="0" smtClean="0"/>
              <a:t>Taşımacıyı </a:t>
            </a:r>
            <a:r>
              <a:rPr lang="tr-TR" sz="2400" b="1" dirty="0"/>
              <a:t>tespit komisyonu: </a:t>
            </a:r>
            <a:r>
              <a:rPr lang="tr-TR" sz="2400" dirty="0"/>
              <a:t>Her yıl ilgili </a:t>
            </a:r>
            <a:r>
              <a:rPr lang="tr-TR" sz="2400" b="1" dirty="0"/>
              <a:t>okul müdürünün</a:t>
            </a:r>
            <a:r>
              <a:rPr lang="tr-TR" sz="2400" dirty="0"/>
              <a:t> başkanlığında, </a:t>
            </a:r>
            <a:r>
              <a:rPr lang="tr-TR" sz="2400" b="1" dirty="0"/>
              <a:t>okul aile birliği başkanı</a:t>
            </a:r>
            <a:r>
              <a:rPr lang="tr-TR" sz="2400" dirty="0"/>
              <a:t>, öğretmenler kurulu toplantısında belirlenecek </a:t>
            </a:r>
            <a:r>
              <a:rPr lang="tr-TR" sz="2400" b="1" dirty="0"/>
              <a:t>bir öğretmen</a:t>
            </a:r>
            <a:r>
              <a:rPr lang="tr-TR" sz="2400" dirty="0"/>
              <a:t> (bir asıl, bir yedek üye), öğrencisi servisle taşınan veliler arasından okul idaresinin belirleyeceği </a:t>
            </a:r>
            <a:r>
              <a:rPr lang="tr-TR" sz="2400" b="1" dirty="0"/>
              <a:t>iki velinin </a:t>
            </a:r>
            <a:r>
              <a:rPr lang="tr-TR" sz="2400" dirty="0"/>
              <a:t>(iki asıl, iki yedek üye) ve varsa </a:t>
            </a:r>
            <a:r>
              <a:rPr lang="tr-TR" sz="2400" b="1" dirty="0"/>
              <a:t>okul eğitim vakfı </a:t>
            </a:r>
            <a:r>
              <a:rPr lang="tr-TR" sz="2400" dirty="0"/>
              <a:t>yönetim kurulunca belirlenecek bir temsilcinin katılımıyla oluşturulacak komisyonu</a:t>
            </a:r>
            <a:r>
              <a:rPr lang="tr-TR" sz="2400" dirty="0" smtClean="0">
                <a:solidFill>
                  <a:srgbClr val="C00000"/>
                </a:solidFill>
              </a:rPr>
              <a:t>,(YENİ)</a:t>
            </a:r>
          </a:p>
          <a:p>
            <a:pPr algn="just"/>
            <a:r>
              <a:rPr lang="tr-TR" sz="2400" b="1" dirty="0"/>
              <a:t>Taşıma sınırı: </a:t>
            </a:r>
            <a:r>
              <a:rPr lang="tr-TR" sz="2400" dirty="0"/>
              <a:t>Okul servis aracının trafik tescil belgesinde belirtilen oturma yeri sayısını</a:t>
            </a:r>
            <a:r>
              <a:rPr lang="tr-TR" sz="2400" dirty="0" smtClean="0"/>
              <a:t>,</a:t>
            </a:r>
          </a:p>
          <a:p>
            <a:pPr algn="just"/>
            <a:r>
              <a:rPr lang="tr-TR" sz="2400" b="1" dirty="0"/>
              <a:t>Yolcu: </a:t>
            </a:r>
            <a:r>
              <a:rPr lang="tr-TR" sz="2400" dirty="0"/>
              <a:t>Aracı kullanan şoför ile rehber personel dışında araçta bulunan </a:t>
            </a:r>
            <a:r>
              <a:rPr lang="tr-TR" sz="2400" dirty="0" smtClean="0"/>
              <a:t>öğrenci </a:t>
            </a:r>
            <a:r>
              <a:rPr lang="tr-TR" sz="2400" dirty="0"/>
              <a:t>ve çocukları</a:t>
            </a:r>
            <a:r>
              <a:rPr lang="tr-TR" sz="2400" dirty="0" smtClean="0"/>
              <a:t>,</a:t>
            </a:r>
            <a:r>
              <a:rPr lang="tr-TR" sz="2400" dirty="0"/>
              <a:t> </a:t>
            </a:r>
          </a:p>
          <a:p>
            <a:pPr algn="just"/>
            <a:endParaRPr lang="tr-TR" sz="2400" dirty="0"/>
          </a:p>
        </p:txBody>
      </p:sp>
    </p:spTree>
    <p:extLst>
      <p:ext uri="{BB962C8B-B14F-4D97-AF65-F5344CB8AC3E}">
        <p14:creationId xmlns:p14="http://schemas.microsoft.com/office/powerpoint/2010/main" val="3916922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gn="ctr">
              <a:lnSpc>
                <a:spcPct val="150000"/>
              </a:lnSpc>
              <a:buNone/>
            </a:pPr>
            <a:r>
              <a:rPr lang="tr-TR" sz="3600" b="1" dirty="0" smtClean="0"/>
              <a:t>       </a:t>
            </a:r>
            <a:r>
              <a:rPr lang="tr-TR" sz="3200" b="1" dirty="0" err="1" smtClean="0">
                <a:solidFill>
                  <a:schemeClr val="bg1"/>
                </a:solidFill>
              </a:rPr>
              <a:t>TAşITLARDA</a:t>
            </a:r>
            <a:r>
              <a:rPr lang="tr-TR" sz="3200" b="1" dirty="0" smtClean="0">
                <a:solidFill>
                  <a:schemeClr val="bg1"/>
                </a:solidFill>
              </a:rPr>
              <a:t> ARANAN ŞARTLAR</a:t>
            </a:r>
          </a:p>
        </p:txBody>
      </p:sp>
      <p:sp>
        <p:nvSpPr>
          <p:cNvPr id="10" name="Dikdörtgen 9"/>
          <p:cNvSpPr/>
          <p:nvPr/>
        </p:nvSpPr>
        <p:spPr>
          <a:xfrm>
            <a:off x="200471" y="1340768"/>
            <a:ext cx="9543819" cy="5139869"/>
          </a:xfrm>
          <a:prstGeom prst="rect">
            <a:avLst/>
          </a:prstGeom>
        </p:spPr>
        <p:txBody>
          <a:bodyPr wrap="square">
            <a:spAutoFit/>
          </a:bodyPr>
          <a:lstStyle/>
          <a:p>
            <a:pPr algn="just"/>
            <a:r>
              <a:rPr lang="tr-TR" sz="2000" b="1" dirty="0" smtClean="0"/>
              <a:t>a)-</a:t>
            </a:r>
            <a:r>
              <a:rPr lang="tr-TR" sz="2000" dirty="0" smtClean="0"/>
              <a:t>Okul </a:t>
            </a:r>
            <a:r>
              <a:rPr lang="tr-TR" sz="2000" dirty="0"/>
              <a:t>servis araçlarının arkasında "OKUL TAŞITI" yazısını kapsayan numunesine uygun renk, ebat ve şekilde reflektif bir kuşak bulunacaktır (EK-2/1, EK-2/2).</a:t>
            </a:r>
          </a:p>
          <a:p>
            <a:pPr algn="just"/>
            <a:endParaRPr lang="tr-TR" sz="2000" b="1" dirty="0" smtClean="0"/>
          </a:p>
          <a:p>
            <a:pPr algn="just"/>
            <a:r>
              <a:rPr lang="tr-TR" sz="2000" b="1" dirty="0" smtClean="0"/>
              <a:t>b</a:t>
            </a:r>
            <a:r>
              <a:rPr lang="tr-TR" sz="2000" b="1" dirty="0"/>
              <a:t>)</a:t>
            </a:r>
            <a:r>
              <a:rPr lang="tr-TR" sz="2000" dirty="0"/>
              <a:t> Okul servis aracının arkasında, öğrenci ve çocukların iniş ve binişleri sırasında yakılmak üzere en az 30 cm çapında kırmızı ışık veren bir lamba bulunacak ve bu lambanın yakılması halinde üzerinde siyah renkte büyük harflerle "DUR" yazısı okunacak şekilde tesis edilmiş olacak, lambanın yakılıp söndürülmesi tertibatı fren lambaları ile ayrı olacaktır (EK-3).</a:t>
            </a:r>
          </a:p>
          <a:p>
            <a:pPr algn="just"/>
            <a:endParaRPr lang="tr-TR" sz="2000" b="1" dirty="0" smtClean="0"/>
          </a:p>
          <a:p>
            <a:pPr algn="just"/>
            <a:r>
              <a:rPr lang="tr-TR" sz="2000" b="1" dirty="0" smtClean="0"/>
              <a:t>c</a:t>
            </a:r>
            <a:r>
              <a:rPr lang="tr-TR" sz="2000" b="1" dirty="0"/>
              <a:t>)</a:t>
            </a:r>
            <a:r>
              <a:rPr lang="tr-TR" sz="2000" dirty="0"/>
              <a:t> Okul servis aracı olarak kullanılacak taşıtlarda, öğrenci ve çocukların kolayca yetişebileceği camlar ve pencereler sabit olacak, iç düzenlemesinde demir aksam açıkta olmayacak, varsa yaralanmaya sebebiyet vermeyecek yumuşak bir madde ile kaplanacak ve engelli öğrenci ve çocukları taşıyacak olan okul servis araçları ayrıca 1/7/2005 tarihli ve 5378 sayılı Engelliler Hakkında Kanun ve bu Kanuna dayalı olarak çıkarılan ikincil mevzuata uygun olacaktır</a:t>
            </a:r>
            <a:r>
              <a:rPr lang="tr-TR" sz="2000" dirty="0" smtClean="0"/>
              <a:t>.</a:t>
            </a:r>
            <a:endParaRPr lang="tr-TR" sz="2400" dirty="0"/>
          </a:p>
          <a:p>
            <a:pPr algn="just"/>
            <a:r>
              <a:rPr lang="tr-TR" sz="2400" dirty="0"/>
              <a:t> </a:t>
            </a:r>
          </a:p>
          <a:p>
            <a:endParaRPr lang="tr-TR" sz="2400" dirty="0"/>
          </a:p>
        </p:txBody>
      </p:sp>
    </p:spTree>
    <p:extLst>
      <p:ext uri="{BB962C8B-B14F-4D97-AF65-F5344CB8AC3E}">
        <p14:creationId xmlns:p14="http://schemas.microsoft.com/office/powerpoint/2010/main" val="271301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7336" y="-2780"/>
            <a:ext cx="1766955" cy="1129329"/>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8" name="2 İçerik Yer Tutucusu"/>
          <p:cNvSpPr>
            <a:spLocks noGrp="1"/>
          </p:cNvSpPr>
          <p:nvPr>
            <p:ph type="title"/>
          </p:nvPr>
        </p:nvSpPr>
        <p:spPr>
          <a:xfrm>
            <a:off x="1118523" y="0"/>
            <a:ext cx="7281862" cy="1256278"/>
          </a:xfrm>
        </p:spPr>
        <p:txBody>
          <a:bodyPr>
            <a:normAutofit/>
          </a:bodyPr>
          <a:lstStyle/>
          <a:p>
            <a:pPr algn="ctr">
              <a:lnSpc>
                <a:spcPct val="150000"/>
              </a:lnSpc>
              <a:buNone/>
            </a:pPr>
            <a:r>
              <a:rPr lang="tr-TR" sz="3200" b="1" dirty="0" smtClean="0"/>
              <a:t>       </a:t>
            </a:r>
            <a:r>
              <a:rPr lang="tr-TR" sz="3200" b="1" dirty="0" err="1" smtClean="0">
                <a:solidFill>
                  <a:schemeClr val="bg1"/>
                </a:solidFill>
              </a:rPr>
              <a:t>TAşITLARDA</a:t>
            </a:r>
            <a:r>
              <a:rPr lang="tr-TR" sz="3200" b="1" dirty="0" smtClean="0">
                <a:solidFill>
                  <a:schemeClr val="bg1"/>
                </a:solidFill>
              </a:rPr>
              <a:t> ARANAN ŞARTLAR</a:t>
            </a:r>
          </a:p>
        </p:txBody>
      </p:sp>
      <p:sp>
        <p:nvSpPr>
          <p:cNvPr id="10" name="Dikdörtgen 9"/>
          <p:cNvSpPr/>
          <p:nvPr/>
        </p:nvSpPr>
        <p:spPr>
          <a:xfrm>
            <a:off x="200471" y="1340768"/>
            <a:ext cx="9543819" cy="4524315"/>
          </a:xfrm>
          <a:prstGeom prst="rect">
            <a:avLst/>
          </a:prstGeom>
        </p:spPr>
        <p:txBody>
          <a:bodyPr wrap="square">
            <a:spAutoFit/>
          </a:bodyPr>
          <a:lstStyle/>
          <a:p>
            <a:pPr algn="just"/>
            <a:r>
              <a:rPr lang="tr-TR" sz="2400" b="1" dirty="0" smtClean="0"/>
              <a:t>ç</a:t>
            </a:r>
            <a:r>
              <a:rPr lang="tr-TR" sz="2400" b="1" dirty="0"/>
              <a:t>)</a:t>
            </a:r>
            <a:r>
              <a:rPr lang="tr-TR" sz="2400" dirty="0"/>
              <a:t> Okul servis araçlarında 26/10/2016 tarihli ve 29869 sayılı Resmî </a:t>
            </a:r>
            <a:r>
              <a:rPr lang="tr-TR" sz="2400" dirty="0" err="1"/>
              <a:t>Gazete’de</a:t>
            </a:r>
            <a:r>
              <a:rPr lang="tr-TR" sz="2400" dirty="0"/>
              <a:t> yayımlanan Araçların İmal, Tadil ve Montajı Hakkında Yönetmelik ile Karayolları Trafik Yönetmeliğinde belirtilen standart, nitelik ve sayıda araç, gereç ve malzemeler her an kullanılabilir durumda bulundurulacaktır</a:t>
            </a:r>
            <a:r>
              <a:rPr lang="tr-TR" sz="2400" dirty="0" smtClean="0"/>
              <a:t>.</a:t>
            </a:r>
          </a:p>
          <a:p>
            <a:pPr algn="just"/>
            <a:endParaRPr lang="tr-TR" sz="2400" b="1" dirty="0" smtClean="0"/>
          </a:p>
          <a:p>
            <a:pPr algn="just"/>
            <a:r>
              <a:rPr lang="tr-TR" sz="2400" b="1" dirty="0" smtClean="0"/>
              <a:t>d</a:t>
            </a:r>
            <a:r>
              <a:rPr lang="tr-TR" sz="2400" b="1" dirty="0"/>
              <a:t>) </a:t>
            </a:r>
            <a:r>
              <a:rPr lang="tr-TR" sz="2400" dirty="0"/>
              <a:t>Okul servis araçlarının kapıları şoför tarafından açılıp kapatılabilecek şekilde otomatik (havalı, </a:t>
            </a:r>
            <a:r>
              <a:rPr lang="tr-TR" sz="2400" dirty="0" err="1"/>
              <a:t>hidrolikli</a:t>
            </a:r>
            <a:r>
              <a:rPr lang="tr-TR" sz="2400" dirty="0"/>
              <a:t> vb.) olabileceği gibi; araç şoförleri tarafından elle kumanda edilebilecek şekilde (mekanik) de olabilecektir. Otomatik olduğu takdirde, kapıların açık veya kapalı olduğu şoföre optik ve/veya akustik sinyallerle intikal edecek şekilde olacaktır</a:t>
            </a:r>
            <a:r>
              <a:rPr lang="tr-TR" sz="2400" dirty="0" smtClean="0"/>
              <a:t>.</a:t>
            </a:r>
            <a:endParaRPr lang="tr-TR" sz="2400" dirty="0"/>
          </a:p>
          <a:p>
            <a:pPr algn="just"/>
            <a:r>
              <a:rPr lang="tr-TR" sz="2400" dirty="0"/>
              <a:t> </a:t>
            </a:r>
          </a:p>
          <a:p>
            <a:pPr algn="just"/>
            <a:endParaRPr lang="tr-TR" sz="2400" dirty="0"/>
          </a:p>
        </p:txBody>
      </p:sp>
    </p:spTree>
    <p:extLst>
      <p:ext uri="{BB962C8B-B14F-4D97-AF65-F5344CB8AC3E}">
        <p14:creationId xmlns:p14="http://schemas.microsoft.com/office/powerpoint/2010/main" val="1432320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7705</TotalTime>
  <Words>2706</Words>
  <Application>Microsoft Office PowerPoint</Application>
  <PresentationFormat>A4 Kağıt (210x297 mm)</PresentationFormat>
  <Paragraphs>207</Paragraphs>
  <Slides>36</Slides>
  <Notes>2</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Ofis Teması</vt:lpstr>
      <vt:lpstr>OKUL SERVİS ARAÇLARI YÖNETMELİĞİ</vt:lpstr>
      <vt:lpstr>GENEL BİLGİLER </vt:lpstr>
      <vt:lpstr>TANIMLAR</vt:lpstr>
      <vt:lpstr>TANIMLAR</vt:lpstr>
      <vt:lpstr>TANIMLAR</vt:lpstr>
      <vt:lpstr>TANIMLAR</vt:lpstr>
      <vt:lpstr>TANIMLAR</vt:lpstr>
      <vt:lpstr>       TAşITLARDA ARANAN ŞARTLAR</vt:lpstr>
      <vt:lpstr>       TAşITLARDA ARANAN ŞARTLAR</vt:lpstr>
      <vt:lpstr>       TAşITLARDA ARANAN ŞARTLAR</vt:lpstr>
      <vt:lpstr>       TAşITLARDA ARANAN ŞARTLAR</vt:lpstr>
      <vt:lpstr>       TAşITLARDA ARANAN ŞARTLAR</vt:lpstr>
      <vt:lpstr>TAşIMA YÜKLENİCİsi ve şoförlerden İSTENECEK BELGELER       </vt:lpstr>
      <vt:lpstr>       TAşIMA YÜKLENİCİsi ve şoförlerden İSTENECEK BELGELER</vt:lpstr>
      <vt:lpstr> TAşIMA YÜKLENİCİsinin     yükümlülükleri </vt:lpstr>
      <vt:lpstr>       TAşIMA YÜKLENİCİsinin   yükümlülükleri </vt:lpstr>
      <vt:lpstr>       TAşIMA YÜKLENİCİsinin yükümlülükleri </vt:lpstr>
      <vt:lpstr>      Okul yönetİmİnİn öğrencİ ve  çocuk taşIma faalİyetİne İlİşkİn  yükümlülüklerİ </vt:lpstr>
      <vt:lpstr>Mİllİ eğİtİm müdürlüklerİnİn yükümlülüklerİ       </vt:lpstr>
      <vt:lpstr> Şİkâyetlerİn değerlendİrİlmesİ </vt:lpstr>
      <vt:lpstr>Okul servİs araçlarInIn  çalIştIrIlmasI  </vt:lpstr>
      <vt:lpstr>Okul servİs araçlarInIn  çalIştIrIlmasI  </vt:lpstr>
      <vt:lpstr>Okul servİs araçlarInI  kullanan şoförler  </vt:lpstr>
      <vt:lpstr>Okul servİs araçlarInI  kullanan şoförler   </vt:lpstr>
      <vt:lpstr>Okul servİs araçlarInI  kullanan şoförler   </vt:lpstr>
      <vt:lpstr>Okul servİs araçlarIndakİ  rehber personel  </vt:lpstr>
      <vt:lpstr>Okul servİs araçlarIndakİ  rehber personel </vt:lpstr>
      <vt:lpstr>Okul servİs araçlarIndakİ  rehber personel </vt:lpstr>
      <vt:lpstr>Okul servİs araçlarIndakİ  rehber personel ve Şoför  </vt:lpstr>
      <vt:lpstr> Sİgorta zorunluluğu  </vt:lpstr>
      <vt:lpstr> Denetİm ve yaptIrIm   </vt:lpstr>
      <vt:lpstr> Denetİm ve yaptIrIm   </vt:lpstr>
      <vt:lpstr> Çeşİtlİ hükümler  </vt:lpstr>
      <vt:lpstr>TaşIma yoluyla eğİtİme erİşİme İlİşkİn İstİsnalar   </vt:lpstr>
      <vt:lpstr> Geçİş hükümlerİ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MEMBİS</dc:creator>
  <cp:lastModifiedBy>Ahmet TURKKAN</cp:lastModifiedBy>
  <cp:revision>977</cp:revision>
  <cp:lastPrinted>2015-06-09T06:20:31Z</cp:lastPrinted>
  <dcterms:created xsi:type="dcterms:W3CDTF">2012-10-17T12:41:58Z</dcterms:created>
  <dcterms:modified xsi:type="dcterms:W3CDTF">2017-10-31T07:33:56Z</dcterms:modified>
</cp:coreProperties>
</file>